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9144000" cy="6858000" type="screen4x3"/>
  <p:notesSz cx="6858000" cy="9144000"/>
  <p:defaultTextStyle>
    <a:lvl1pPr defTabSz="457200">
      <a:defRPr sz="1200">
        <a:latin typeface="Helvetica"/>
        <a:ea typeface="Helvetica"/>
        <a:cs typeface="Helvetica"/>
        <a:sym typeface="Helvetica"/>
      </a:defRPr>
    </a:lvl1pPr>
    <a:lvl2pPr indent="228600" defTabSz="457200">
      <a:defRPr sz="1200">
        <a:latin typeface="Helvetica"/>
        <a:ea typeface="Helvetica"/>
        <a:cs typeface="Helvetica"/>
        <a:sym typeface="Helvetica"/>
      </a:defRPr>
    </a:lvl2pPr>
    <a:lvl3pPr indent="457200" defTabSz="457200">
      <a:defRPr sz="1200">
        <a:latin typeface="Helvetica"/>
        <a:ea typeface="Helvetica"/>
        <a:cs typeface="Helvetica"/>
        <a:sym typeface="Helvetica"/>
      </a:defRPr>
    </a:lvl3pPr>
    <a:lvl4pPr indent="685800" defTabSz="457200">
      <a:defRPr sz="1200">
        <a:latin typeface="Helvetica"/>
        <a:ea typeface="Helvetica"/>
        <a:cs typeface="Helvetica"/>
        <a:sym typeface="Helvetica"/>
      </a:defRPr>
    </a:lvl4pPr>
    <a:lvl5pPr indent="914400" defTabSz="457200">
      <a:defRPr sz="1200">
        <a:latin typeface="Helvetica"/>
        <a:ea typeface="Helvetica"/>
        <a:cs typeface="Helvetica"/>
        <a:sym typeface="Helvetica"/>
      </a:defRPr>
    </a:lvl5pPr>
    <a:lvl6pPr indent="1143000" defTabSz="457200">
      <a:defRPr sz="1200">
        <a:latin typeface="Helvetica"/>
        <a:ea typeface="Helvetica"/>
        <a:cs typeface="Helvetica"/>
        <a:sym typeface="Helvetica"/>
      </a:defRPr>
    </a:lvl6pPr>
    <a:lvl7pPr indent="1371600" defTabSz="457200">
      <a:defRPr sz="1200">
        <a:latin typeface="Helvetica"/>
        <a:ea typeface="Helvetica"/>
        <a:cs typeface="Helvetica"/>
        <a:sym typeface="Helvetica"/>
      </a:defRPr>
    </a:lvl7pPr>
    <a:lvl8pPr indent="1600200" defTabSz="457200">
      <a:defRPr sz="1200">
        <a:latin typeface="Helvetica"/>
        <a:ea typeface="Helvetica"/>
        <a:cs typeface="Helvetica"/>
        <a:sym typeface="Helvetica"/>
      </a:defRPr>
    </a:lvl8pPr>
    <a:lvl9pPr indent="1828800" defTabSz="457200">
      <a:defRPr sz="1200">
        <a:latin typeface="Helvetica"/>
        <a:ea typeface="Helvetica"/>
        <a:cs typeface="Helvetica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AECEE"/>
          </a:solidFill>
        </a:fill>
      </a:tcStyle>
    </a:wholeTbl>
    <a:band2H>
      <a:tcTxStyle/>
      <a:tcStyle>
        <a:tcBdr/>
        <a:fill>
          <a:solidFill>
            <a:srgbClr val="F5F6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959FAB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959FA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959FAB"/>
          </a:solidFill>
        </a:fill>
      </a:tcStyle>
    </a:firstRow>
  </a:tblStyle>
  <a:tblStyle styleId="{D51ADE6A-740E-44AE-83CC-AE7238B6C88D}" styleName="">
    <a:tblBg/>
    <a:wholeTbl>
      <a:tcTxStyle b="off" i="off">
        <a:font>
          <a:latin typeface="Century Gothic"/>
          <a:ea typeface="Century Gothic"/>
          <a:cs typeface="Century Gothic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1D4"/>
          </a:solidFill>
        </a:fill>
      </a:tcStyle>
    </a:wholeTbl>
    <a:band2H>
      <a:tcTxStyle/>
      <a:tcStyle>
        <a:tcBdr/>
        <a:fill>
          <a:solidFill>
            <a:srgbClr val="FFF9EB"/>
          </a:solidFill>
        </a:fill>
      </a:tcStyle>
    </a:band2H>
    <a:firstCol>
      <a:tcTxStyle b="on" i="off">
        <a:font>
          <a:latin typeface="Century Gothic"/>
          <a:ea typeface="Century Gothic"/>
          <a:cs typeface="Century Gothic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BC00"/>
          </a:solidFill>
        </a:fill>
      </a:tcStyle>
    </a:firstCol>
    <a:lastRow>
      <a:tcTxStyle b="on" i="off">
        <a:font>
          <a:latin typeface="Century Gothic"/>
          <a:ea typeface="Century Gothic"/>
          <a:cs typeface="Century Gothic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BC00"/>
          </a:solidFill>
        </a:fill>
      </a:tcStyle>
    </a:lastRow>
    <a:firstRow>
      <a:tcTxStyle b="on" i="off">
        <a:font>
          <a:latin typeface="Century Gothic"/>
          <a:ea typeface="Century Gothic"/>
          <a:cs typeface="Century Gothic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BC00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128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8" name="Shape 2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358224954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84200">
      <a:defRPr sz="2200">
        <a:latin typeface="Lucida Grande"/>
        <a:ea typeface="Lucida Grande"/>
        <a:cs typeface="Lucida Grande"/>
        <a:sym typeface="Lucida Grande"/>
      </a:defRPr>
    </a:lvl1pPr>
    <a:lvl2pPr indent="228600" defTabSz="584200">
      <a:defRPr sz="2200">
        <a:latin typeface="Lucida Grande"/>
        <a:ea typeface="Lucida Grande"/>
        <a:cs typeface="Lucida Grande"/>
        <a:sym typeface="Lucida Grande"/>
      </a:defRPr>
    </a:lvl2pPr>
    <a:lvl3pPr indent="457200" defTabSz="584200">
      <a:defRPr sz="2200">
        <a:latin typeface="Lucida Grande"/>
        <a:ea typeface="Lucida Grande"/>
        <a:cs typeface="Lucida Grande"/>
        <a:sym typeface="Lucida Grande"/>
      </a:defRPr>
    </a:lvl3pPr>
    <a:lvl4pPr indent="685800" defTabSz="584200">
      <a:defRPr sz="2200">
        <a:latin typeface="Lucida Grande"/>
        <a:ea typeface="Lucida Grande"/>
        <a:cs typeface="Lucida Grande"/>
        <a:sym typeface="Lucida Grande"/>
      </a:defRPr>
    </a:lvl4pPr>
    <a:lvl5pPr indent="914400" defTabSz="584200">
      <a:defRPr sz="2200">
        <a:latin typeface="Lucida Grande"/>
        <a:ea typeface="Lucida Grande"/>
        <a:cs typeface="Lucida Grande"/>
        <a:sym typeface="Lucida Grande"/>
      </a:defRPr>
    </a:lvl5pPr>
    <a:lvl6pPr indent="1143000" defTabSz="584200">
      <a:defRPr sz="2200">
        <a:latin typeface="Lucida Grande"/>
        <a:ea typeface="Lucida Grande"/>
        <a:cs typeface="Lucida Grande"/>
        <a:sym typeface="Lucida Grande"/>
      </a:defRPr>
    </a:lvl6pPr>
    <a:lvl7pPr indent="1371600" defTabSz="584200">
      <a:defRPr sz="2200">
        <a:latin typeface="Lucida Grande"/>
        <a:ea typeface="Lucida Grande"/>
        <a:cs typeface="Lucida Grande"/>
        <a:sym typeface="Lucida Grande"/>
      </a:defRPr>
    </a:lvl7pPr>
    <a:lvl8pPr indent="1600200" defTabSz="584200">
      <a:defRPr sz="2200">
        <a:latin typeface="Lucida Grande"/>
        <a:ea typeface="Lucida Grande"/>
        <a:cs typeface="Lucida Grande"/>
        <a:sym typeface="Lucida Grande"/>
      </a:defRPr>
    </a:lvl8pPr>
    <a:lvl9pPr indent="1828800" defTabSz="58420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Slide">
    <p:bg>
      <p:bgPr>
        <a:gradFill flip="none" rotWithShape="1">
          <a:gsLst>
            <a:gs pos="0">
              <a:srgbClr val="303A42"/>
            </a:gs>
            <a:gs pos="100000">
              <a:srgbClr val="343F47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/>
        </p:nvSpPr>
        <p:spPr>
          <a:xfrm>
            <a:off x="8435268" y="573806"/>
            <a:ext cx="98937" cy="572317"/>
          </a:xfrm>
          <a:prstGeom prst="rect">
            <a:avLst/>
          </a:prstGeom>
          <a:solidFill>
            <a:srgbClr val="FF9900"/>
          </a:solidFill>
          <a:ln w="19050">
            <a:round/>
          </a:ln>
        </p:spPr>
        <p:txBody>
          <a:bodyPr lIns="38100" tIns="38100" rIns="38100" bIns="38100" anchor="ctr"/>
          <a:lstStyle/>
          <a:p>
            <a:pPr lvl="0" algn="ctr" defTabSz="914400">
              <a:buClr>
                <a:srgbClr val="FFFFFF"/>
              </a:buClr>
              <a:defRPr sz="1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7" name="Shape 7"/>
          <p:cNvSpPr/>
          <p:nvPr/>
        </p:nvSpPr>
        <p:spPr>
          <a:xfrm>
            <a:off x="8569418" y="573806"/>
            <a:ext cx="588773" cy="572317"/>
          </a:xfrm>
          <a:prstGeom prst="rect">
            <a:avLst/>
          </a:prstGeom>
          <a:solidFill>
            <a:srgbClr val="FF9900"/>
          </a:solidFill>
          <a:ln w="19050">
            <a:round/>
          </a:ln>
        </p:spPr>
        <p:txBody>
          <a:bodyPr lIns="38100" tIns="38100" rIns="38100" bIns="38100" anchor="ctr"/>
          <a:lstStyle/>
          <a:p>
            <a:pPr lvl="0" algn="ctr" defTabSz="914400">
              <a:buClr>
                <a:srgbClr val="FFFFFF"/>
              </a:buClr>
              <a:defRPr sz="1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914400" y="2516623"/>
            <a:ext cx="7315200" cy="2595026"/>
          </a:xfrm>
          <a:prstGeom prst="rect">
            <a:avLst/>
          </a:prstGeom>
        </p:spPr>
        <p:txBody>
          <a:bodyPr anchor="b"/>
          <a:lstStyle>
            <a:lvl1pPr algn="l">
              <a:defRPr sz="4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914400" y="5166529"/>
            <a:ext cx="7315200" cy="1144633"/>
          </a:xfrm>
          <a:prstGeom prst="rect">
            <a:avLst/>
          </a:prstGeom>
        </p:spPr>
        <p:txBody>
          <a:bodyPr/>
          <a:lstStyle>
            <a:lvl1pPr marL="0" indent="0">
              <a:buClr>
                <a:srgbClr val="FF9900"/>
              </a:buClr>
              <a:buSzTx/>
              <a:buFontTx/>
              <a:buNone/>
              <a:defRPr>
                <a:latin typeface="+mn-lt"/>
                <a:ea typeface="+mn-ea"/>
                <a:cs typeface="+mn-cs"/>
                <a:sym typeface="Arial"/>
              </a:defRPr>
            </a:lvl1pPr>
            <a:lvl2pPr marL="457200" indent="0" algn="ctr">
              <a:spcBef>
                <a:spcPts val="400"/>
              </a:spcBef>
              <a:buClr>
                <a:srgbClr val="FF9900"/>
              </a:buClr>
              <a:buSzTx/>
              <a:buFontTx/>
              <a:buNone/>
              <a:defRPr sz="1800">
                <a:latin typeface="+mn-lt"/>
                <a:ea typeface="+mn-ea"/>
                <a:cs typeface="+mn-cs"/>
                <a:sym typeface="Arial"/>
              </a:defRPr>
            </a:lvl2pPr>
            <a:lvl3pPr marL="914400" indent="0" algn="ctr">
              <a:spcBef>
                <a:spcPts val="300"/>
              </a:spcBef>
              <a:buClr>
                <a:srgbClr val="FF9900"/>
              </a:buClr>
              <a:buSzTx/>
              <a:buFontTx/>
              <a:buNone/>
              <a:defRPr sz="1600">
                <a:latin typeface="+mn-lt"/>
                <a:ea typeface="+mn-ea"/>
                <a:cs typeface="+mn-cs"/>
                <a:sym typeface="Arial"/>
              </a:defRPr>
            </a:lvl3pPr>
            <a:lvl4pPr marL="1371600" indent="0" algn="ctr">
              <a:spcBef>
                <a:spcPts val="300"/>
              </a:spcBef>
              <a:buClr>
                <a:srgbClr val="FF9900"/>
              </a:buClr>
              <a:buSzTx/>
              <a:buFontTx/>
              <a:buNone/>
              <a:defRPr sz="1400">
                <a:latin typeface="+mn-lt"/>
                <a:ea typeface="+mn-ea"/>
                <a:cs typeface="+mn-cs"/>
                <a:sym typeface="Arial"/>
              </a:defRPr>
            </a:lvl4pPr>
            <a:lvl5pPr marL="1828800" indent="0" algn="ctr">
              <a:spcBef>
                <a:spcPts val="300"/>
              </a:spcBef>
              <a:buClr>
                <a:srgbClr val="FF9900"/>
              </a:buClr>
              <a:buSzTx/>
              <a:buFontTx/>
              <a:buNone/>
              <a:defRPr sz="1400">
                <a:latin typeface="+mn-lt"/>
                <a:ea typeface="+mn-ea"/>
                <a:cs typeface="+mn-cs"/>
                <a:sym typeface="Arial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1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1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Five</a:t>
            </a:r>
          </a:p>
        </p:txBody>
      </p:sp>
      <p:sp>
        <p:nvSpPr>
          <p:cNvPr id="10" name="Shape 10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</p:spPr>
        <p:txBody>
          <a:bodyPr/>
          <a:lstStyle>
            <a:lvl1pPr defTabSz="914400">
              <a:def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bg>
      <p:bgPr>
        <a:gradFill flip="none" rotWithShape="1">
          <a:gsLst>
            <a:gs pos="0">
              <a:srgbClr val="303A42"/>
            </a:gs>
            <a:gs pos="100000">
              <a:srgbClr val="343F47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/>
        </p:nvSpPr>
        <p:spPr>
          <a:xfrm>
            <a:off x="8435268" y="573806"/>
            <a:ext cx="98937" cy="572317"/>
          </a:xfrm>
          <a:prstGeom prst="rect">
            <a:avLst/>
          </a:prstGeom>
          <a:solidFill>
            <a:srgbClr val="FF9900"/>
          </a:solidFill>
          <a:ln w="19050">
            <a:round/>
          </a:ln>
        </p:spPr>
        <p:txBody>
          <a:bodyPr lIns="38100" tIns="38100" rIns="38100" bIns="38100" anchor="ctr"/>
          <a:lstStyle/>
          <a:p>
            <a:pPr lvl="0" algn="ctr" defTabSz="914400">
              <a:buClr>
                <a:srgbClr val="FFFFFF"/>
              </a:buClr>
              <a:defRPr sz="1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8569418" y="573806"/>
            <a:ext cx="588773" cy="572317"/>
          </a:xfrm>
          <a:prstGeom prst="rect">
            <a:avLst/>
          </a:prstGeom>
          <a:solidFill>
            <a:srgbClr val="FF9900"/>
          </a:solidFill>
          <a:ln w="19050">
            <a:round/>
          </a:ln>
        </p:spPr>
        <p:txBody>
          <a:bodyPr lIns="38100" tIns="38100" rIns="38100" bIns="38100" anchor="ctr"/>
          <a:lstStyle/>
          <a:p>
            <a:pPr lvl="0" algn="ctr" defTabSz="914400">
              <a:buClr>
                <a:srgbClr val="FFFFFF"/>
              </a:buClr>
              <a:defRPr sz="1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14" name="Shape 14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8"/>
          </a:xfrm>
          <a:prstGeom prst="rect">
            <a:avLst/>
          </a:prstGeom>
        </p:spPr>
        <p:txBody>
          <a:bodyPr anchor="b"/>
          <a:lstStyle>
            <a:lvl1pPr algn="l">
              <a:defRPr sz="40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Title Text</a:t>
            </a:r>
          </a:p>
        </p:txBody>
      </p:sp>
      <p:sp>
        <p:nvSpPr>
          <p:cNvPr id="15" name="Shape 15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315200" cy="3539528"/>
          </a:xfrm>
          <a:prstGeom prst="rect">
            <a:avLst/>
          </a:prstGeom>
        </p:spPr>
        <p:txBody>
          <a:bodyPr/>
          <a:lstStyle>
            <a:lvl1pPr marL="228600" indent="-182879">
              <a:spcBef>
                <a:spcPts val="400"/>
              </a:spcBef>
              <a:buClr>
                <a:srgbClr val="FF9900"/>
              </a:buClr>
              <a:buSzPct val="100000"/>
              <a:buFont typeface="Wingdings"/>
              <a:buChar char=""/>
              <a:defRPr sz="2000">
                <a:latin typeface="+mn-lt"/>
                <a:ea typeface="+mn-ea"/>
                <a:cs typeface="+mn-cs"/>
                <a:sym typeface="Arial"/>
              </a:defRPr>
            </a:lvl1pPr>
            <a:lvl2pPr marL="502919" indent="-182879">
              <a:spcBef>
                <a:spcPts val="400"/>
              </a:spcBef>
              <a:buClr>
                <a:srgbClr val="FF9900"/>
              </a:buClr>
              <a:buSzPct val="100000"/>
              <a:buFont typeface="Wingdings"/>
              <a:buChar char=""/>
              <a:defRPr sz="1800">
                <a:latin typeface="+mn-lt"/>
                <a:ea typeface="+mn-ea"/>
                <a:cs typeface="+mn-cs"/>
                <a:sym typeface="Arial"/>
              </a:defRPr>
            </a:lvl2pPr>
            <a:lvl3pPr marL="685800" indent="-182880">
              <a:spcBef>
                <a:spcPts val="300"/>
              </a:spcBef>
              <a:buClr>
                <a:srgbClr val="FF9900"/>
              </a:buClr>
              <a:buSzPct val="100000"/>
              <a:buFont typeface="Wingdings"/>
              <a:buChar char=""/>
              <a:defRPr sz="1600">
                <a:latin typeface="+mn-lt"/>
                <a:ea typeface="+mn-ea"/>
                <a:cs typeface="+mn-cs"/>
                <a:sym typeface="Arial"/>
              </a:defRPr>
            </a:lvl3pPr>
            <a:lvl4pPr marL="914400" indent="-182880">
              <a:spcBef>
                <a:spcPts val="300"/>
              </a:spcBef>
              <a:buClr>
                <a:srgbClr val="FF9900"/>
              </a:buClr>
              <a:buSzPct val="100000"/>
              <a:buFont typeface="Wingdings"/>
              <a:buChar char=""/>
              <a:defRPr sz="1400">
                <a:latin typeface="+mn-lt"/>
                <a:ea typeface="+mn-ea"/>
                <a:cs typeface="+mn-cs"/>
                <a:sym typeface="Arial"/>
              </a:defRPr>
            </a:lvl4pPr>
            <a:lvl5pPr marL="1143000" indent="-182880">
              <a:spcBef>
                <a:spcPts val="300"/>
              </a:spcBef>
              <a:buClr>
                <a:srgbClr val="FF9900"/>
              </a:buClr>
              <a:buSzPct val="100000"/>
              <a:buFont typeface="Wingdings"/>
              <a:buChar char=""/>
              <a:defRPr sz="1400">
                <a:latin typeface="+mn-lt"/>
                <a:ea typeface="+mn-ea"/>
                <a:cs typeface="+mn-cs"/>
                <a:sym typeface="Arial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1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1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Five</a:t>
            </a:r>
          </a:p>
        </p:txBody>
      </p:sp>
      <p:sp>
        <p:nvSpPr>
          <p:cNvPr id="16" name="Shape 16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</p:spPr>
        <p:txBody>
          <a:bodyPr/>
          <a:lstStyle>
            <a:lvl1pPr defTabSz="914400">
              <a:def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Section Header">
    <p:bg>
      <p:bgPr>
        <a:gradFill flip="none" rotWithShape="1">
          <a:gsLst>
            <a:gs pos="0">
              <a:srgbClr val="303A42"/>
            </a:gs>
            <a:gs pos="100000">
              <a:srgbClr val="343F47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8435268" y="573806"/>
            <a:ext cx="98937" cy="572317"/>
          </a:xfrm>
          <a:prstGeom prst="rect">
            <a:avLst/>
          </a:prstGeom>
          <a:solidFill>
            <a:srgbClr val="FF9900"/>
          </a:solidFill>
          <a:ln w="19050">
            <a:round/>
          </a:ln>
        </p:spPr>
        <p:txBody>
          <a:bodyPr lIns="38100" tIns="38100" rIns="38100" bIns="38100" anchor="ctr"/>
          <a:lstStyle/>
          <a:p>
            <a:pPr lvl="0" algn="ctr" defTabSz="914400">
              <a:buClr>
                <a:srgbClr val="FFFFFF"/>
              </a:buClr>
              <a:defRPr sz="1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8569418" y="573806"/>
            <a:ext cx="588773" cy="572317"/>
          </a:xfrm>
          <a:prstGeom prst="rect">
            <a:avLst/>
          </a:prstGeom>
          <a:solidFill>
            <a:srgbClr val="FF9900"/>
          </a:solidFill>
          <a:ln w="19050">
            <a:round/>
          </a:ln>
        </p:spPr>
        <p:txBody>
          <a:bodyPr lIns="38100" tIns="38100" rIns="38100" bIns="38100" anchor="ctr"/>
          <a:lstStyle/>
          <a:p>
            <a:pPr lvl="0" algn="ctr" defTabSz="914400">
              <a:buClr>
                <a:srgbClr val="FFFFFF"/>
              </a:buClr>
              <a:defRPr sz="18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xfrm>
            <a:off x="914400" y="5017572"/>
            <a:ext cx="7315200" cy="1293592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Title Text</a:t>
            </a:r>
          </a:p>
        </p:txBody>
      </p:sp>
      <p:sp>
        <p:nvSpPr>
          <p:cNvPr id="21" name="Shape 21"/>
          <p:cNvSpPr>
            <a:spLocks noGrp="1"/>
          </p:cNvSpPr>
          <p:nvPr>
            <p:ph type="body" idx="1"/>
          </p:nvPr>
        </p:nvSpPr>
        <p:spPr>
          <a:xfrm>
            <a:off x="914400" y="3865097"/>
            <a:ext cx="7315200" cy="1098439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Clr>
                <a:srgbClr val="FF9900"/>
              </a:buClr>
              <a:buSzTx/>
              <a:buFontTx/>
              <a:buNone/>
              <a:defRPr sz="2000">
                <a:latin typeface="+mn-lt"/>
                <a:ea typeface="+mn-ea"/>
                <a:cs typeface="+mn-cs"/>
                <a:sym typeface="Arial"/>
              </a:defRPr>
            </a:lvl1pPr>
            <a:lvl2pPr marL="457200" indent="0">
              <a:spcBef>
                <a:spcPts val="400"/>
              </a:spcBef>
              <a:buClr>
                <a:srgbClr val="FF9900"/>
              </a:buClr>
              <a:buSzTx/>
              <a:buFontTx/>
              <a:buNone/>
              <a:defRPr sz="1800">
                <a:latin typeface="+mn-lt"/>
                <a:ea typeface="+mn-ea"/>
                <a:cs typeface="+mn-cs"/>
                <a:sym typeface="Arial"/>
              </a:defRPr>
            </a:lvl2pPr>
            <a:lvl3pPr marL="914400" indent="0">
              <a:spcBef>
                <a:spcPts val="300"/>
              </a:spcBef>
              <a:buClr>
                <a:srgbClr val="FF9900"/>
              </a:buClr>
              <a:buSzTx/>
              <a:buFontTx/>
              <a:buNone/>
              <a:defRPr sz="1600">
                <a:latin typeface="+mn-lt"/>
                <a:ea typeface="+mn-ea"/>
                <a:cs typeface="+mn-cs"/>
                <a:sym typeface="Arial"/>
              </a:defRPr>
            </a:lvl3pPr>
            <a:lvl4pPr marL="1371600" indent="0">
              <a:spcBef>
                <a:spcPts val="300"/>
              </a:spcBef>
              <a:buClr>
                <a:srgbClr val="FF9900"/>
              </a:buClr>
              <a:buSzTx/>
              <a:buFontTx/>
              <a:buNone/>
              <a:defRPr sz="1400">
                <a:latin typeface="+mn-lt"/>
                <a:ea typeface="+mn-ea"/>
                <a:cs typeface="+mn-cs"/>
                <a:sym typeface="Arial"/>
              </a:defRPr>
            </a:lvl4pPr>
            <a:lvl5pPr marL="1828800" indent="0">
              <a:spcBef>
                <a:spcPts val="300"/>
              </a:spcBef>
              <a:buClr>
                <a:srgbClr val="FF9900"/>
              </a:buClr>
              <a:buSzTx/>
              <a:buFontTx/>
              <a:buNone/>
              <a:defRPr sz="1400">
                <a:latin typeface="+mn-lt"/>
                <a:ea typeface="+mn-ea"/>
                <a:cs typeface="+mn-cs"/>
                <a:sym typeface="Arial"/>
              </a:defRPr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One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  <a:uFillTx/>
              </a:defRPr>
            </a:pPr>
            <a:r>
              <a:rPr sz="1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  <a:uFillTx/>
              </a:defRPr>
            </a:pPr>
            <a:r>
              <a:rPr sz="1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Five</a:t>
            </a:r>
          </a:p>
        </p:txBody>
      </p:sp>
      <p:sp>
        <p:nvSpPr>
          <p:cNvPr id="22" name="Shape 22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</p:spPr>
        <p:txBody>
          <a:bodyPr/>
          <a:lstStyle>
            <a:lvl1pPr defTabSz="914400">
              <a:def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200">
                <a:solidFill>
                  <a:srgbClr val="FFBC00"/>
                </a:solidFill>
                <a:uFill>
                  <a:solidFill>
                    <a:srgbClr val="FFBC00"/>
                  </a:solidFill>
                </a:uFill>
              </a:rPr>
              <a:t>Title Text</a:t>
            </a:r>
          </a:p>
        </p:txBody>
      </p:sp>
      <p:sp>
        <p:nvSpPr>
          <p:cNvPr id="25" name="Shape 2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685800" indent="-336550">
              <a:spcBef>
                <a:spcPts val="400"/>
              </a:spcBef>
              <a:buClr>
                <a:srgbClr val="A4B0CA"/>
              </a:buClr>
              <a:defRPr sz="2000"/>
            </a:lvl2pPr>
            <a:lvl3pPr marL="1035050" indent="-349250">
              <a:spcBef>
                <a:spcPts val="400"/>
              </a:spcBef>
              <a:defRPr sz="1800"/>
            </a:lvl3pPr>
            <a:lvl4pPr marL="1371600" indent="-336550">
              <a:spcBef>
                <a:spcPts val="400"/>
              </a:spcBef>
              <a:buClr>
                <a:srgbClr val="A4B0CA"/>
              </a:buClr>
              <a:defRPr sz="1800"/>
            </a:lvl4pPr>
            <a:lvl5pPr marL="1720850" indent="-349250">
              <a:spcBef>
                <a:spcPts val="400"/>
              </a:spcBef>
              <a:defRPr sz="1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Five</a:t>
            </a:r>
          </a:p>
        </p:txBody>
      </p:sp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612775" y="582705"/>
            <a:ext cx="7918450" cy="788895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>
            <a:normAutofit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200">
                <a:solidFill>
                  <a:srgbClr val="FFBC00"/>
                </a:solidFill>
                <a:uFill>
                  <a:solidFill>
                    <a:srgbClr val="FFBC00"/>
                  </a:solidFill>
                </a:uFill>
              </a:rP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88357" y="2044699"/>
            <a:ext cx="7167286" cy="4081464"/>
          </a:xfrm>
          <a:prstGeom prst="rect">
            <a:avLst/>
          </a:prstGeom>
          <a:ln w="12700">
            <a:round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>
            <a:normAutofit/>
          </a:bodyPr>
          <a:lstStyle>
            <a:lvl2pPr marL="685800" indent="-336550">
              <a:spcBef>
                <a:spcPts val="400"/>
              </a:spcBef>
              <a:buClr>
                <a:srgbClr val="A4B0CA"/>
              </a:buClr>
              <a:defRPr sz="2000"/>
            </a:lvl2pPr>
            <a:lvl3pPr marL="1035050" indent="-349250">
              <a:spcBef>
                <a:spcPts val="400"/>
              </a:spcBef>
              <a:defRPr sz="1800"/>
            </a:lvl3pPr>
            <a:lvl4pPr marL="1371600" indent="-336550">
              <a:spcBef>
                <a:spcPts val="400"/>
              </a:spcBef>
              <a:buClr>
                <a:srgbClr val="A4B0CA"/>
              </a:buClr>
              <a:defRPr sz="1800"/>
            </a:lvl4pPr>
            <a:lvl5pPr marL="1720850" indent="-349250">
              <a:spcBef>
                <a:spcPts val="400"/>
              </a:spcBef>
              <a:defRPr sz="1800"/>
            </a:lvl5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Two</a:t>
            </a:r>
          </a:p>
          <a:p>
            <a:pPr lvl="2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Three</a:t>
            </a:r>
          </a:p>
          <a:p>
            <a:pPr lvl="3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Four</a:t>
            </a:r>
          </a:p>
          <a:p>
            <a:pPr lvl="4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8400826" y="6348319"/>
            <a:ext cx="285974" cy="292101"/>
          </a:xfrm>
          <a:prstGeom prst="rect">
            <a:avLst/>
          </a:prstGeom>
          <a:ln w="12700">
            <a:round/>
          </a:ln>
        </p:spPr>
        <p:txBody>
          <a:bodyPr wrap="none" lIns="38100" tIns="38100" rIns="38100" bIns="38100" anchor="ctr">
            <a:normAutofit/>
          </a:bodyPr>
          <a:lstStyle>
            <a:lvl1pPr algn="r">
              <a:defRPr sz="1400">
                <a:solidFill>
                  <a:srgbClr val="9EABC0"/>
                </a:solidFill>
                <a:uFill>
                  <a:solidFill>
                    <a:srgbClr val="9EABC0"/>
                  </a:solidFill>
                </a:u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ransition spd="med"/>
  <p:txStyles>
    <p:titleStyle>
      <a:lvl1pPr algn="ctr">
        <a:defRPr sz="4200">
          <a:solidFill>
            <a:srgbClr val="FFBC00"/>
          </a:solidFill>
          <a:uFill>
            <a:solidFill>
              <a:srgbClr val="FFBC00"/>
            </a:solidFill>
          </a:uFill>
          <a:latin typeface="Century Gothic"/>
          <a:ea typeface="Century Gothic"/>
          <a:cs typeface="Century Gothic"/>
          <a:sym typeface="Century Gothic"/>
        </a:defRPr>
      </a:lvl1pPr>
      <a:lvl2pPr indent="228600" algn="ctr">
        <a:defRPr sz="4200">
          <a:solidFill>
            <a:srgbClr val="FFBC00"/>
          </a:solidFill>
          <a:uFill>
            <a:solidFill>
              <a:srgbClr val="FFBC00"/>
            </a:solidFill>
          </a:uFill>
          <a:latin typeface="Century Gothic"/>
          <a:ea typeface="Century Gothic"/>
          <a:cs typeface="Century Gothic"/>
          <a:sym typeface="Century Gothic"/>
        </a:defRPr>
      </a:lvl2pPr>
      <a:lvl3pPr indent="457200" algn="ctr">
        <a:defRPr sz="4200">
          <a:solidFill>
            <a:srgbClr val="FFBC00"/>
          </a:solidFill>
          <a:uFill>
            <a:solidFill>
              <a:srgbClr val="FFBC00"/>
            </a:solidFill>
          </a:uFill>
          <a:latin typeface="Century Gothic"/>
          <a:ea typeface="Century Gothic"/>
          <a:cs typeface="Century Gothic"/>
          <a:sym typeface="Century Gothic"/>
        </a:defRPr>
      </a:lvl3pPr>
      <a:lvl4pPr indent="685800" algn="ctr">
        <a:defRPr sz="4200">
          <a:solidFill>
            <a:srgbClr val="FFBC00"/>
          </a:solidFill>
          <a:uFill>
            <a:solidFill>
              <a:srgbClr val="FFBC00"/>
            </a:solidFill>
          </a:uFill>
          <a:latin typeface="Century Gothic"/>
          <a:ea typeface="Century Gothic"/>
          <a:cs typeface="Century Gothic"/>
          <a:sym typeface="Century Gothic"/>
        </a:defRPr>
      </a:lvl4pPr>
      <a:lvl5pPr indent="914400" algn="ctr">
        <a:defRPr sz="4200">
          <a:solidFill>
            <a:srgbClr val="FFBC00"/>
          </a:solidFill>
          <a:uFill>
            <a:solidFill>
              <a:srgbClr val="FFBC00"/>
            </a:solidFill>
          </a:uFill>
          <a:latin typeface="Century Gothic"/>
          <a:ea typeface="Century Gothic"/>
          <a:cs typeface="Century Gothic"/>
          <a:sym typeface="Century Gothic"/>
        </a:defRPr>
      </a:lvl5pPr>
      <a:lvl6pPr indent="1143000" algn="ctr">
        <a:defRPr sz="4200">
          <a:solidFill>
            <a:srgbClr val="FFBC00"/>
          </a:solidFill>
          <a:uFill>
            <a:solidFill>
              <a:srgbClr val="FFBC00"/>
            </a:solidFill>
          </a:uFill>
          <a:latin typeface="Century Gothic"/>
          <a:ea typeface="Century Gothic"/>
          <a:cs typeface="Century Gothic"/>
          <a:sym typeface="Century Gothic"/>
        </a:defRPr>
      </a:lvl6pPr>
      <a:lvl7pPr indent="1371600" algn="ctr">
        <a:defRPr sz="4200">
          <a:solidFill>
            <a:srgbClr val="FFBC00"/>
          </a:solidFill>
          <a:uFill>
            <a:solidFill>
              <a:srgbClr val="FFBC00"/>
            </a:solidFill>
          </a:uFill>
          <a:latin typeface="Century Gothic"/>
          <a:ea typeface="Century Gothic"/>
          <a:cs typeface="Century Gothic"/>
          <a:sym typeface="Century Gothic"/>
        </a:defRPr>
      </a:lvl7pPr>
      <a:lvl8pPr indent="1600200" algn="ctr">
        <a:defRPr sz="4200">
          <a:solidFill>
            <a:srgbClr val="FFBC00"/>
          </a:solidFill>
          <a:uFill>
            <a:solidFill>
              <a:srgbClr val="FFBC00"/>
            </a:solidFill>
          </a:uFill>
          <a:latin typeface="Century Gothic"/>
          <a:ea typeface="Century Gothic"/>
          <a:cs typeface="Century Gothic"/>
          <a:sym typeface="Century Gothic"/>
        </a:defRPr>
      </a:lvl8pPr>
      <a:lvl9pPr indent="1828800" algn="ctr">
        <a:defRPr sz="4200">
          <a:solidFill>
            <a:srgbClr val="FFBC00"/>
          </a:solidFill>
          <a:uFill>
            <a:solidFill>
              <a:srgbClr val="FFBC00"/>
            </a:solidFill>
          </a:uFill>
          <a:latin typeface="Century Gothic"/>
          <a:ea typeface="Century Gothic"/>
          <a:cs typeface="Century Gothic"/>
          <a:sym typeface="Century Gothic"/>
        </a:defRPr>
      </a:lvl9pPr>
    </p:titleStyle>
    <p:bodyStyle>
      <a:lvl1pPr marL="342900" indent="-342900">
        <a:spcBef>
          <a:spcPts val="500"/>
        </a:spcBef>
        <a:buClr>
          <a:srgbClr val="67789E"/>
        </a:buClr>
        <a:buSzPct val="90000"/>
        <a:buFont typeface="Wingdings 2"/>
        <a:buChar char=""/>
        <a:defRPr sz="2200">
          <a:solidFill>
            <a:srgbClr val="FFFFFF"/>
          </a:solidFill>
          <a:uFill>
            <a:solidFill>
              <a:srgbClr val="FFFFFF"/>
            </a:solidFill>
          </a:uFill>
          <a:latin typeface="Century Gothic"/>
          <a:ea typeface="Century Gothic"/>
          <a:cs typeface="Century Gothic"/>
          <a:sym typeface="Century Gothic"/>
        </a:defRPr>
      </a:lvl1pPr>
      <a:lvl2pPr marL="719455" indent="-370205">
        <a:spcBef>
          <a:spcPts val="500"/>
        </a:spcBef>
        <a:buClr>
          <a:srgbClr val="67789E"/>
        </a:buClr>
        <a:buSzPct val="90000"/>
        <a:buFont typeface="Wingdings 2"/>
        <a:buChar char=""/>
        <a:defRPr sz="2200">
          <a:solidFill>
            <a:srgbClr val="FFFFFF"/>
          </a:solidFill>
          <a:uFill>
            <a:solidFill>
              <a:srgbClr val="FFFFFF"/>
            </a:solidFill>
          </a:uFill>
          <a:latin typeface="Century Gothic"/>
          <a:ea typeface="Century Gothic"/>
          <a:cs typeface="Century Gothic"/>
          <a:sym typeface="Century Gothic"/>
        </a:defRPr>
      </a:lvl2pPr>
      <a:lvl3pPr marL="1112661" indent="-426861">
        <a:spcBef>
          <a:spcPts val="500"/>
        </a:spcBef>
        <a:buClr>
          <a:srgbClr val="67789E"/>
        </a:buClr>
        <a:buSzPct val="90000"/>
        <a:buFont typeface="Wingdings 2"/>
        <a:buChar char=""/>
        <a:defRPr sz="2200">
          <a:solidFill>
            <a:srgbClr val="FFFFFF"/>
          </a:solidFill>
          <a:uFill>
            <a:solidFill>
              <a:srgbClr val="FFFFFF"/>
            </a:solidFill>
          </a:uFill>
          <a:latin typeface="Century Gothic"/>
          <a:ea typeface="Century Gothic"/>
          <a:cs typeface="Century Gothic"/>
          <a:sym typeface="Century Gothic"/>
        </a:defRPr>
      </a:lvl3pPr>
      <a:lvl4pPr marL="1446388" indent="-411338">
        <a:spcBef>
          <a:spcPts val="500"/>
        </a:spcBef>
        <a:buClr>
          <a:srgbClr val="67789E"/>
        </a:buClr>
        <a:buSzPct val="90000"/>
        <a:buFont typeface="Wingdings 2"/>
        <a:buChar char=""/>
        <a:defRPr sz="2200">
          <a:solidFill>
            <a:srgbClr val="FFFFFF"/>
          </a:solidFill>
          <a:uFill>
            <a:solidFill>
              <a:srgbClr val="FFFFFF"/>
            </a:solidFill>
          </a:uFill>
          <a:latin typeface="Century Gothic"/>
          <a:ea typeface="Century Gothic"/>
          <a:cs typeface="Century Gothic"/>
          <a:sym typeface="Century Gothic"/>
        </a:defRPr>
      </a:lvl4pPr>
      <a:lvl5pPr marL="1798461" indent="-426861">
        <a:spcBef>
          <a:spcPts val="500"/>
        </a:spcBef>
        <a:buClr>
          <a:srgbClr val="67789E"/>
        </a:buClr>
        <a:buSzPct val="90000"/>
        <a:buFont typeface="Wingdings 2"/>
        <a:buChar char=""/>
        <a:defRPr sz="2200">
          <a:solidFill>
            <a:srgbClr val="FFFFFF"/>
          </a:solidFill>
          <a:uFill>
            <a:solidFill>
              <a:srgbClr val="FFFFFF"/>
            </a:solidFill>
          </a:uFill>
          <a:latin typeface="Century Gothic"/>
          <a:ea typeface="Century Gothic"/>
          <a:cs typeface="Century Gothic"/>
          <a:sym typeface="Century Gothic"/>
        </a:defRPr>
      </a:lvl5pPr>
      <a:lvl6pPr marL="3149600" indent="-698500">
        <a:spcBef>
          <a:spcPts val="500"/>
        </a:spcBef>
        <a:buClr>
          <a:srgbClr val="67789E"/>
        </a:buClr>
        <a:buSzPct val="171000"/>
        <a:buFont typeface="Wingdings 2"/>
        <a:buChar char=""/>
        <a:defRPr sz="2200">
          <a:solidFill>
            <a:srgbClr val="FFFFFF"/>
          </a:solidFill>
          <a:uFill>
            <a:solidFill>
              <a:srgbClr val="FFFFFF"/>
            </a:solidFill>
          </a:uFill>
          <a:latin typeface="Century Gothic"/>
          <a:ea typeface="Century Gothic"/>
          <a:cs typeface="Century Gothic"/>
          <a:sym typeface="Century Gothic"/>
        </a:defRPr>
      </a:lvl6pPr>
      <a:lvl7pPr marL="3505200" indent="-698500">
        <a:spcBef>
          <a:spcPts val="500"/>
        </a:spcBef>
        <a:buClr>
          <a:srgbClr val="67789E"/>
        </a:buClr>
        <a:buSzPct val="171000"/>
        <a:buFont typeface="Wingdings 2"/>
        <a:buChar char=""/>
        <a:defRPr sz="2200">
          <a:solidFill>
            <a:srgbClr val="FFFFFF"/>
          </a:solidFill>
          <a:uFill>
            <a:solidFill>
              <a:srgbClr val="FFFFFF"/>
            </a:solidFill>
          </a:uFill>
          <a:latin typeface="Century Gothic"/>
          <a:ea typeface="Century Gothic"/>
          <a:cs typeface="Century Gothic"/>
          <a:sym typeface="Century Gothic"/>
        </a:defRPr>
      </a:lvl7pPr>
      <a:lvl8pPr marL="3860800" indent="-698500">
        <a:spcBef>
          <a:spcPts val="500"/>
        </a:spcBef>
        <a:buClr>
          <a:srgbClr val="67789E"/>
        </a:buClr>
        <a:buSzPct val="171000"/>
        <a:buFont typeface="Wingdings 2"/>
        <a:buChar char=""/>
        <a:defRPr sz="2200">
          <a:solidFill>
            <a:srgbClr val="FFFFFF"/>
          </a:solidFill>
          <a:uFill>
            <a:solidFill>
              <a:srgbClr val="FFFFFF"/>
            </a:solidFill>
          </a:uFill>
          <a:latin typeface="Century Gothic"/>
          <a:ea typeface="Century Gothic"/>
          <a:cs typeface="Century Gothic"/>
          <a:sym typeface="Century Gothic"/>
        </a:defRPr>
      </a:lvl8pPr>
      <a:lvl9pPr marL="4216400" indent="-698500">
        <a:spcBef>
          <a:spcPts val="500"/>
        </a:spcBef>
        <a:buClr>
          <a:srgbClr val="67789E"/>
        </a:buClr>
        <a:buSzPct val="171000"/>
        <a:buFont typeface="Wingdings 2"/>
        <a:buChar char=""/>
        <a:defRPr sz="2200">
          <a:solidFill>
            <a:srgbClr val="FFFFFF"/>
          </a:solidFill>
          <a:uFill>
            <a:solidFill>
              <a:srgbClr val="FFFFFF"/>
            </a:solidFill>
          </a:uFill>
          <a:latin typeface="Century Gothic"/>
          <a:ea typeface="Century Gothic"/>
          <a:cs typeface="Century Gothic"/>
          <a:sym typeface="Century Gothic"/>
        </a:defRPr>
      </a:lvl9pPr>
    </p:bodyStyle>
    <p:otherStyle>
      <a:lvl1pPr algn="r" defTabSz="457200">
        <a:defRPr sz="1400">
          <a:solidFill>
            <a:schemeClr val="tx1"/>
          </a:solidFill>
          <a:uFill>
            <a:solidFill>
              <a:srgbClr val="9EABC0"/>
            </a:solidFill>
          </a:uFill>
          <a:latin typeface="+mn-lt"/>
          <a:ea typeface="+mn-ea"/>
          <a:cs typeface="+mn-cs"/>
          <a:sym typeface="Century Gothic"/>
        </a:defRPr>
      </a:lvl1pPr>
      <a:lvl2pPr algn="r" defTabSz="457200">
        <a:defRPr sz="1400">
          <a:solidFill>
            <a:schemeClr val="tx1"/>
          </a:solidFill>
          <a:uFill>
            <a:solidFill>
              <a:srgbClr val="9EABC0"/>
            </a:solidFill>
          </a:uFill>
          <a:latin typeface="+mn-lt"/>
          <a:ea typeface="+mn-ea"/>
          <a:cs typeface="+mn-cs"/>
          <a:sym typeface="Century Gothic"/>
        </a:defRPr>
      </a:lvl2pPr>
      <a:lvl3pPr algn="r" defTabSz="457200">
        <a:defRPr sz="1400">
          <a:solidFill>
            <a:schemeClr val="tx1"/>
          </a:solidFill>
          <a:uFill>
            <a:solidFill>
              <a:srgbClr val="9EABC0"/>
            </a:solidFill>
          </a:uFill>
          <a:latin typeface="+mn-lt"/>
          <a:ea typeface="+mn-ea"/>
          <a:cs typeface="+mn-cs"/>
          <a:sym typeface="Century Gothic"/>
        </a:defRPr>
      </a:lvl3pPr>
      <a:lvl4pPr algn="r" defTabSz="457200">
        <a:defRPr sz="1400">
          <a:solidFill>
            <a:schemeClr val="tx1"/>
          </a:solidFill>
          <a:uFill>
            <a:solidFill>
              <a:srgbClr val="9EABC0"/>
            </a:solidFill>
          </a:uFill>
          <a:latin typeface="+mn-lt"/>
          <a:ea typeface="+mn-ea"/>
          <a:cs typeface="+mn-cs"/>
          <a:sym typeface="Century Gothic"/>
        </a:defRPr>
      </a:lvl4pPr>
      <a:lvl5pPr algn="r" defTabSz="457200">
        <a:defRPr sz="1400">
          <a:solidFill>
            <a:schemeClr val="tx1"/>
          </a:solidFill>
          <a:uFill>
            <a:solidFill>
              <a:srgbClr val="9EABC0"/>
            </a:solidFill>
          </a:uFill>
          <a:latin typeface="+mn-lt"/>
          <a:ea typeface="+mn-ea"/>
          <a:cs typeface="+mn-cs"/>
          <a:sym typeface="Century Gothic"/>
        </a:defRPr>
      </a:lvl5pPr>
      <a:lvl6pPr algn="r" defTabSz="457200">
        <a:defRPr sz="1400">
          <a:solidFill>
            <a:schemeClr val="tx1"/>
          </a:solidFill>
          <a:uFill>
            <a:solidFill>
              <a:srgbClr val="9EABC0"/>
            </a:solidFill>
          </a:uFill>
          <a:latin typeface="+mn-lt"/>
          <a:ea typeface="+mn-ea"/>
          <a:cs typeface="+mn-cs"/>
          <a:sym typeface="Century Gothic"/>
        </a:defRPr>
      </a:lvl6pPr>
      <a:lvl7pPr algn="r" defTabSz="457200">
        <a:defRPr sz="1400">
          <a:solidFill>
            <a:schemeClr val="tx1"/>
          </a:solidFill>
          <a:uFill>
            <a:solidFill>
              <a:srgbClr val="9EABC0"/>
            </a:solidFill>
          </a:uFill>
          <a:latin typeface="+mn-lt"/>
          <a:ea typeface="+mn-ea"/>
          <a:cs typeface="+mn-cs"/>
          <a:sym typeface="Century Gothic"/>
        </a:defRPr>
      </a:lvl7pPr>
      <a:lvl8pPr algn="r" defTabSz="457200">
        <a:defRPr sz="1400">
          <a:solidFill>
            <a:schemeClr val="tx1"/>
          </a:solidFill>
          <a:uFill>
            <a:solidFill>
              <a:srgbClr val="9EABC0"/>
            </a:solidFill>
          </a:uFill>
          <a:latin typeface="+mn-lt"/>
          <a:ea typeface="+mn-ea"/>
          <a:cs typeface="+mn-cs"/>
          <a:sym typeface="Century Gothic"/>
        </a:defRPr>
      </a:lvl8pPr>
      <a:lvl9pPr algn="r" defTabSz="457200">
        <a:defRPr sz="1400">
          <a:solidFill>
            <a:schemeClr val="tx1"/>
          </a:solidFill>
          <a:uFill>
            <a:solidFill>
              <a:srgbClr val="9EABC0"/>
            </a:solidFill>
          </a:uFill>
          <a:latin typeface="+mn-lt"/>
          <a:ea typeface="+mn-ea"/>
          <a:cs typeface="+mn-cs"/>
          <a:sym typeface="Century Gothic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hudson.eclipse.org/hudson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maven.apache.org/guides/introduction/introduction-to-the-lifecycle.html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://maven.apache.org/guides/introduction/introduction-to-the-lifecycle.html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maven.apache.org/guides/getting-started/maven-in-five-minutes" TargetMode="External"/><Relationship Id="rId2" Type="http://schemas.openxmlformats.org/officeDocument/2006/relationships/hyperlink" Target="http://maven.apache.or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eclipse.org/m2e" TargetMode="External"/><Relationship Id="rId4" Type="http://schemas.openxmlformats.org/officeDocument/2006/relationships/hyperlink" Target="http://maven.apache.org/guides/getting-started/index.html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://maven.apache.org/pom.html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CS471 Lecture 12</a:t>
            </a:r>
          </a:p>
        </p:txBody>
      </p:sp>
      <p:sp>
        <p:nvSpPr>
          <p:cNvPr id="31" name="Shape 3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200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Tools</a:t>
            </a:r>
            <a:endParaRPr lang="en-US" sz="2200" dirty="0" smtClean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endParaRPr lang="en-US" dirty="0"/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lang="en-US" sz="2200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Dr. Jim Conrad</a:t>
            </a:r>
            <a:endParaRPr sz="2200" dirty="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32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34101" y="618251"/>
            <a:ext cx="4475798" cy="33568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Software Tools: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Programming:  IDEs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Eclipse:  Java, C/C++, PHP, Ruby, etc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Visual Studio:  C#, C/C++, Visual Basic, etc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10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Software Tools: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Pair Programming:  Saros</a:t>
            </a:r>
          </a:p>
        </p:txBody>
      </p:sp>
      <p:sp>
        <p:nvSpPr>
          <p:cNvPr id="71" name="Shape 7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Eclipse plug-in:  http://www.saros-project.org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Ideal for remote agile development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All collaborators have an identical copy of Eclipse projects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2..5 collaborators may concurrently edit same file</a:t>
            </a: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xfrm>
            <a:off x="8008513" y="599041"/>
            <a:ext cx="247105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11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Software Tools: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Static Analysis</a:t>
            </a:r>
          </a:p>
        </p:txBody>
      </p:sp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Fortify:  Security focus.  Multiple languages.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StyleCopy:  C#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FindBugs:  Java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Coverity:  Multiple languages.  Extensive.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12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Software Tools: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Unit-Level Test Frameworks</a:t>
            </a:r>
          </a:p>
        </p:txBody>
      </p:sp>
      <p:sp>
        <p:nvSpPr>
          <p:cNvPr id="79" name="Shape 7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JUnit: Java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cppunit:  C++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NUnit: C#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PHPUnit: PHP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RUNIT:  Ruby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JSUnit:  JavaScript</a:t>
            </a:r>
          </a:p>
        </p:txBody>
      </p:sp>
      <p:sp>
        <p:nvSpPr>
          <p:cNvPr id="80" name="Shape 80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13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Software Tools: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Test Coverage</a:t>
            </a:r>
          </a:p>
        </p:txBody>
      </p:sp>
      <p:sp>
        <p:nvSpPr>
          <p:cNvPr id="83" name="Shape 8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EclEmma:  Java coverage for Eclipse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Visual Studio:  C# coverage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gcov-eclipse:  C/C++ coverage for Eclipse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JSCover:  JavaScript for IE6, 7, and 8, Firefox, Opera, Safari, and Google Chrome</a:t>
            </a:r>
          </a:p>
        </p:txBody>
      </p:sp>
      <p:sp>
        <p:nvSpPr>
          <p:cNvPr id="84" name="Shape 84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14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Software Tools: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Defect Tracking</a:t>
            </a:r>
          </a:p>
        </p:txBody>
      </p:sp>
      <p:sp>
        <p:nvSpPr>
          <p:cNvPr id="87" name="Shape 8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Bugzilla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JIRA</a:t>
            </a:r>
          </a:p>
        </p:txBody>
      </p:sp>
      <p:sp>
        <p:nvSpPr>
          <p:cNvPr id="88" name="Shape 88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15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Software Tools: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Build Automation</a:t>
            </a:r>
          </a:p>
        </p:txBody>
      </p:sp>
      <p:sp>
        <p:nvSpPr>
          <p:cNvPr id="91" name="Shape 9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Ant:  Java…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 b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Maven</a:t>
            </a: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:  Java…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Make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CruiseControl:  Classic Continuous Integration (Runs the build in a loop on a build server)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Hudson:  Emerging Continuous Integration server (Ease of use, distributed builds, extensive SCM, etc)</a:t>
            </a:r>
          </a:p>
        </p:txBody>
      </p:sp>
      <p:sp>
        <p:nvSpPr>
          <p:cNvPr id="92" name="Shape 92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16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Build Automation: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Why?</a:t>
            </a:r>
          </a:p>
        </p:txBody>
      </p:sp>
      <p:sp>
        <p:nvSpPr>
          <p:cNvPr id="95" name="Shape 95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691934" cy="3539528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Many small projects need little more than a compiler to build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Large commercial software products have more complex builds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 b="1" i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Must</a:t>
            </a: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avoid Big-Bang Integration</a:t>
            </a:r>
          </a:p>
        </p:txBody>
      </p:sp>
      <p:sp>
        <p:nvSpPr>
          <p:cNvPr id="96" name="Shape 96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17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Build Automation: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Integration</a:t>
            </a:r>
          </a:p>
        </p:txBody>
      </p:sp>
      <p:sp>
        <p:nvSpPr>
          <p:cNvPr id="99" name="Shape 9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Large software products include multiple components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Examples:  UI, business logic, database, device driver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Multiple languages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3rd Party (binary-only) libraries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Hundreds of thousands of lines of source code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Developed by different teams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Potentially remotely located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Developed in-house or acquired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Both legacy and newly written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Each component potentially on its own versioning schedule</a:t>
            </a:r>
          </a:p>
        </p:txBody>
      </p:sp>
      <p:sp>
        <p:nvSpPr>
          <p:cNvPr id="100" name="Shape 100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18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title"/>
          </p:nvPr>
        </p:nvSpPr>
        <p:spPr>
          <a:xfrm>
            <a:off x="914399" y="282916"/>
            <a:ext cx="7315201" cy="1154098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Hudson Continuous Build Server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 u="sng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  <a:hlinkClick r:id="rId2"/>
              </a:rPr>
              <a:t>http://hudson.eclipse.org/hudson</a:t>
            </a:r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19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104" name="Screen Shot 2013-11-04 at 9.50.53 AM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2393" y="1569827"/>
            <a:ext cx="7139214" cy="52303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Commercial Software: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Characteristics</a:t>
            </a:r>
          </a:p>
        </p:txBody>
      </p:sp>
      <p:sp>
        <p:nvSpPr>
          <p:cNvPr id="35" name="Shape 3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Commercial software is large, sometimes </a:t>
            </a:r>
            <a:r>
              <a:rPr sz="2000" i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really</a:t>
            </a: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large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Commercial software often contains legacy code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The original authors are often no longer available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Developers enhance code they never created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Often developed, enhanced and repaired by multiple teams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Maybe remotely-located teams </a:t>
            </a:r>
          </a:p>
        </p:txBody>
      </p:sp>
      <p:sp>
        <p:nvSpPr>
          <p:cNvPr id="36" name="Shape 36"/>
          <p:cNvSpPr>
            <a:spLocks noGrp="1"/>
          </p:cNvSpPr>
          <p:nvPr>
            <p:ph type="sldNum" sz="quarter" idx="2"/>
          </p:nvPr>
        </p:nvSpPr>
        <p:spPr>
          <a:xfrm>
            <a:off x="8081960" y="599041"/>
            <a:ext cx="173658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2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Some Testing Terminology</a:t>
            </a:r>
          </a:p>
        </p:txBody>
      </p:sp>
      <p:sp>
        <p:nvSpPr>
          <p:cNvPr id="107" name="Shape 10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Unit-level tests:  Exercise a class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Integration tests:  Exercise a set of classes working together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Regression testing:  Execution of previously passing tests</a:t>
            </a:r>
          </a:p>
        </p:txBody>
      </p:sp>
      <p:sp>
        <p:nvSpPr>
          <p:cNvPr id="108" name="Shape 108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20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Build Automation: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Modern Product Integration</a:t>
            </a:r>
          </a:p>
        </p:txBody>
      </p:sp>
      <p:sp>
        <p:nvSpPr>
          <p:cNvPr id="111" name="Shape 1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Configuration Control (the “right” versions of the compiler[s], source code, libraries, etc)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Build frequently… at least daily… preferably continuously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Check-out the latest source code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Compile the components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Run the unit-level tests (Does each class work by itself?)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Run the integration tests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Build components (class, library, driver, servlet, database, etc)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Static analysis, test coverage, javadoc…</a:t>
            </a:r>
          </a:p>
        </p:txBody>
      </p:sp>
      <p:sp>
        <p:nvSpPr>
          <p:cNvPr id="112" name="Shape 112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21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Continuous Integration</a:t>
            </a:r>
          </a:p>
        </p:txBody>
      </p:sp>
      <p:sp>
        <p:nvSpPr>
          <p:cNvPr id="115" name="Shape 11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The opposite of Big-Bang Integration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Comparable to Synchronize and Stabilize’s daily synchronization, but more intense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Continuously builds and tests the latest committed changes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Repeatable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Integration Defects, like cancer, have a better prognosis when found-and-fixed as soon as possible (before they spread)</a:t>
            </a:r>
          </a:p>
        </p:txBody>
      </p:sp>
      <p:sp>
        <p:nvSpPr>
          <p:cNvPr id="116" name="Shape 116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22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Build Automation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Regression Testing</a:t>
            </a:r>
          </a:p>
        </p:txBody>
      </p:sp>
      <p:sp>
        <p:nvSpPr>
          <p:cNvPr id="119" name="Shape 1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Exercises product with previously passed tests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Has a defect been introduced by a change?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Product enhancement or defect repair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Configuration change (compiler, web server, library, dbms, OS, …)</a:t>
            </a:r>
          </a:p>
        </p:txBody>
      </p:sp>
      <p:sp>
        <p:nvSpPr>
          <p:cNvPr id="120" name="Shape 120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23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Introducing Maven</a:t>
            </a:r>
          </a:p>
        </p:txBody>
      </p:sp>
      <p:sp>
        <p:nvSpPr>
          <p:cNvPr id="123" name="Shape 12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Build automation, primarily for Java projects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Build once — not a continuous build loop (like Hudson)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Standardized project directory layout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Functionality mostly implemented in Maven Plugins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Comparable to but becoming more popular than </a:t>
            </a: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"/>
                <a:ea typeface="Courier"/>
                <a:cs typeface="Courier"/>
                <a:sym typeface="Courier"/>
              </a:rPr>
              <a:t>ant</a:t>
            </a:r>
          </a:p>
        </p:txBody>
      </p:sp>
      <p:sp>
        <p:nvSpPr>
          <p:cNvPr id="124" name="Shape 124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24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Maven Functionality: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Largely Delivered by Plugins</a:t>
            </a:r>
          </a:p>
        </p:txBody>
      </p:sp>
      <p:sp>
        <p:nvSpPr>
          <p:cNvPr id="127" name="Shape 12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Compiling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Testing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Source code (version) management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Running a web server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Etc</a:t>
            </a:r>
          </a:p>
        </p:txBody>
      </p:sp>
      <p:sp>
        <p:nvSpPr>
          <p:cNvPr id="128" name="Shape 128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25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/>
          </p:cNvSpPr>
          <p:nvPr>
            <p:ph type="title"/>
          </p:nvPr>
        </p:nvSpPr>
        <p:spPr>
          <a:xfrm>
            <a:off x="914399" y="146500"/>
            <a:ext cx="7315201" cy="1154098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Maven: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The Build Lifecycles</a:t>
            </a:r>
          </a:p>
        </p:txBody>
      </p:sp>
      <p:sp>
        <p:nvSpPr>
          <p:cNvPr id="131" name="Shape 131"/>
          <p:cNvSpPr>
            <a:spLocks noGrp="1"/>
          </p:cNvSpPr>
          <p:nvPr>
            <p:ph type="body" idx="1"/>
          </p:nvPr>
        </p:nvSpPr>
        <p:spPr>
          <a:xfrm>
            <a:off x="914400" y="1533468"/>
            <a:ext cx="7315200" cy="4788593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Don’t confuse with a software lifecycle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There are three built-in Maven lifecycles: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"/>
                <a:ea typeface="Courier"/>
                <a:cs typeface="Courier"/>
                <a:sym typeface="Courier"/>
              </a:rPr>
              <a:t>default</a:t>
            </a: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:  Builds your product for deployment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"/>
                <a:ea typeface="Courier"/>
                <a:cs typeface="Courier"/>
                <a:sym typeface="Courier"/>
              </a:rPr>
              <a:t>clean</a:t>
            </a: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:  Remove files generated by previous builds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"/>
                <a:ea typeface="Courier"/>
                <a:cs typeface="Courier"/>
                <a:sym typeface="Courier"/>
              </a:rPr>
              <a:t>site</a:t>
            </a: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:  Builds your documentation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Each lifecycle has several </a:t>
            </a:r>
            <a:r>
              <a:rPr sz="2000" i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phases</a:t>
            </a:r>
            <a:endParaRPr sz="2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hlinkClick r:id="rId2"/>
              </a:rPr>
              <a:t>http://maven.apache.org/guides/introduction/introduction-to-the-lifecycle.html</a:t>
            </a:r>
          </a:p>
        </p:txBody>
      </p:sp>
      <p:sp>
        <p:nvSpPr>
          <p:cNvPr id="132" name="Shape 132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26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/>
          </p:cNvSpPr>
          <p:nvPr>
            <p:ph type="title"/>
          </p:nvPr>
        </p:nvSpPr>
        <p:spPr>
          <a:xfrm>
            <a:off x="914399" y="146500"/>
            <a:ext cx="7315201" cy="1154098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22959">
              <a:defRPr sz="1800">
                <a:solidFill>
                  <a:srgbClr val="000000"/>
                </a:solidFill>
                <a:uFillTx/>
              </a:defRPr>
            </a:pPr>
            <a:r>
              <a:rPr sz="36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Maven:</a:t>
            </a:r>
          </a:p>
          <a:p>
            <a:pPr lvl="0" defTabSz="822959">
              <a:defRPr sz="1800">
                <a:solidFill>
                  <a:srgbClr val="000000"/>
                </a:solidFill>
                <a:uFillTx/>
              </a:defRPr>
            </a:pPr>
            <a:r>
              <a:rPr sz="36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  <a:latin typeface="Courier"/>
                <a:ea typeface="Courier"/>
                <a:cs typeface="Courier"/>
                <a:sym typeface="Courier"/>
              </a:rPr>
              <a:t>Default</a:t>
            </a:r>
            <a:r>
              <a:rPr sz="36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 Lifecycle Phases</a:t>
            </a:r>
          </a:p>
        </p:txBody>
      </p:sp>
      <p:sp>
        <p:nvSpPr>
          <p:cNvPr id="135" name="Shape 135"/>
          <p:cNvSpPr>
            <a:spLocks noGrp="1"/>
          </p:cNvSpPr>
          <p:nvPr>
            <p:ph type="body" idx="1"/>
          </p:nvPr>
        </p:nvSpPr>
        <p:spPr>
          <a:xfrm>
            <a:off x="914400" y="1533468"/>
            <a:ext cx="7315200" cy="4788593"/>
          </a:xfrm>
          <a:prstGeom prst="rect">
            <a:avLst/>
          </a:prstGeom>
        </p:spPr>
        <p:txBody>
          <a:bodyPr/>
          <a:lstStyle/>
          <a:p>
            <a:pPr marL="221742" lvl="0" indent="-177393" defTabSz="886968">
              <a:defRPr sz="1800">
                <a:solidFill>
                  <a:srgbClr val="000000"/>
                </a:solidFill>
                <a:uFillTx/>
              </a:defRPr>
            </a:pPr>
            <a:r>
              <a:rPr sz="194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Sequential phases for building the product.  Includes:</a:t>
            </a:r>
          </a:p>
          <a:p>
            <a:pPr marL="487832" lvl="1" indent="-177393" defTabSz="886968">
              <a:defRPr>
                <a:solidFill>
                  <a:srgbClr val="000000"/>
                </a:solidFill>
                <a:uFillTx/>
              </a:defRPr>
            </a:pPr>
            <a:r>
              <a:rPr sz="1746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"/>
                <a:ea typeface="Courier"/>
                <a:cs typeface="Courier"/>
                <a:sym typeface="Courier"/>
              </a:rPr>
              <a:t>process-resources</a:t>
            </a:r>
            <a:r>
              <a:rPr sz="1746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: Check-out product source code from repository and run any required pre-processing</a:t>
            </a:r>
          </a:p>
          <a:p>
            <a:pPr marL="487832" lvl="1" indent="-177393" defTabSz="886968">
              <a:defRPr>
                <a:solidFill>
                  <a:srgbClr val="000000"/>
                </a:solidFill>
                <a:uFillTx/>
              </a:defRPr>
            </a:pPr>
            <a:r>
              <a:rPr sz="1746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"/>
                <a:ea typeface="Courier"/>
                <a:cs typeface="Courier"/>
                <a:sym typeface="Courier"/>
              </a:rPr>
              <a:t>compile</a:t>
            </a:r>
            <a:r>
              <a:rPr sz="1746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:  Compile the product code</a:t>
            </a:r>
          </a:p>
          <a:p>
            <a:pPr marL="487832" lvl="1" indent="-177393" defTabSz="886968">
              <a:defRPr>
                <a:solidFill>
                  <a:srgbClr val="000000"/>
                </a:solidFill>
                <a:uFillTx/>
              </a:defRPr>
            </a:pPr>
            <a:r>
              <a:rPr sz="1746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"/>
                <a:ea typeface="Courier"/>
                <a:cs typeface="Courier"/>
                <a:sym typeface="Courier"/>
              </a:rPr>
              <a:t>process-test-resources</a:t>
            </a:r>
            <a:r>
              <a:rPr sz="1746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:  Check-out test source code and files</a:t>
            </a:r>
          </a:p>
          <a:p>
            <a:pPr marL="487832" lvl="1" indent="-177393" defTabSz="886968">
              <a:defRPr>
                <a:solidFill>
                  <a:srgbClr val="000000"/>
                </a:solidFill>
                <a:uFillTx/>
              </a:defRPr>
            </a:pPr>
            <a:r>
              <a:rPr sz="1746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"/>
                <a:ea typeface="Courier"/>
                <a:cs typeface="Courier"/>
                <a:sym typeface="Courier"/>
              </a:rPr>
              <a:t>test-compile</a:t>
            </a:r>
            <a:r>
              <a:rPr sz="1746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:  Compile tests</a:t>
            </a:r>
          </a:p>
          <a:p>
            <a:pPr marL="487832" lvl="1" indent="-177393" defTabSz="886968">
              <a:defRPr>
                <a:solidFill>
                  <a:srgbClr val="000000"/>
                </a:solidFill>
                <a:uFillTx/>
              </a:defRPr>
            </a:pPr>
            <a:r>
              <a:rPr sz="1746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"/>
                <a:ea typeface="Courier"/>
                <a:cs typeface="Courier"/>
                <a:sym typeface="Courier"/>
              </a:rPr>
              <a:t>test</a:t>
            </a:r>
            <a:r>
              <a:rPr sz="1746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:  Run unit-level tests (without packaging/deploying product)</a:t>
            </a:r>
          </a:p>
          <a:p>
            <a:pPr marL="487832" lvl="1" indent="-177393" defTabSz="886968">
              <a:defRPr>
                <a:solidFill>
                  <a:srgbClr val="000000"/>
                </a:solidFill>
                <a:uFillTx/>
              </a:defRPr>
            </a:pPr>
            <a:r>
              <a:rPr sz="1746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"/>
                <a:ea typeface="Courier"/>
                <a:cs typeface="Courier"/>
                <a:sym typeface="Courier"/>
              </a:rPr>
              <a:t>package</a:t>
            </a:r>
            <a:r>
              <a:rPr sz="1746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:  Build installation package (e.g. JAR, WAR…)</a:t>
            </a:r>
          </a:p>
          <a:p>
            <a:pPr marL="487832" lvl="1" indent="-177393" defTabSz="886968">
              <a:defRPr>
                <a:solidFill>
                  <a:srgbClr val="000000"/>
                </a:solidFill>
                <a:uFillTx/>
              </a:defRPr>
            </a:pPr>
            <a:r>
              <a:rPr sz="1746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"/>
                <a:ea typeface="Courier"/>
                <a:cs typeface="Courier"/>
                <a:sym typeface="Courier"/>
              </a:rPr>
              <a:t>integration-test</a:t>
            </a:r>
            <a:r>
              <a:rPr sz="1746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:  Run integration tests</a:t>
            </a:r>
          </a:p>
          <a:p>
            <a:pPr marL="487832" lvl="1" indent="-177393" defTabSz="886968">
              <a:defRPr>
                <a:solidFill>
                  <a:srgbClr val="000000"/>
                </a:solidFill>
                <a:uFillTx/>
              </a:defRPr>
            </a:pPr>
            <a:r>
              <a:rPr sz="1746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"/>
                <a:ea typeface="Courier"/>
                <a:cs typeface="Courier"/>
                <a:sym typeface="Courier"/>
              </a:rPr>
              <a:t>install</a:t>
            </a:r>
            <a:r>
              <a:rPr sz="1746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:  Install package in local repository</a:t>
            </a:r>
          </a:p>
          <a:p>
            <a:pPr marL="487832" lvl="1" indent="-177393" defTabSz="886968">
              <a:defRPr>
                <a:solidFill>
                  <a:srgbClr val="000000"/>
                </a:solidFill>
                <a:uFillTx/>
              </a:defRPr>
            </a:pPr>
            <a:r>
              <a:rPr sz="1746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"/>
                <a:ea typeface="Courier"/>
                <a:cs typeface="Courier"/>
                <a:sym typeface="Courier"/>
              </a:rPr>
              <a:t>deploy</a:t>
            </a:r>
            <a:r>
              <a:rPr sz="1746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:  Copy to remote repository for sharing with other teams</a:t>
            </a:r>
          </a:p>
          <a:p>
            <a:pPr marL="221742" lvl="0" indent="-177393" defTabSz="886968">
              <a:defRPr sz="1800">
                <a:solidFill>
                  <a:srgbClr val="000000"/>
                </a:solidFill>
                <a:uFillTx/>
              </a:defRPr>
            </a:pPr>
            <a:r>
              <a:rPr sz="194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Building </a:t>
            </a:r>
            <a:r>
              <a:rPr sz="194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"/>
                <a:ea typeface="Courier"/>
                <a:cs typeface="Courier"/>
                <a:sym typeface="Courier"/>
              </a:rPr>
              <a:t>test</a:t>
            </a:r>
            <a:r>
              <a:rPr sz="194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will build all phases before and including </a:t>
            </a:r>
            <a:r>
              <a:rPr sz="194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"/>
                <a:ea typeface="Courier"/>
                <a:cs typeface="Courier"/>
                <a:sym typeface="Courier"/>
              </a:rPr>
              <a:t>test</a:t>
            </a:r>
            <a:r>
              <a:rPr sz="194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</a:t>
            </a:r>
          </a:p>
          <a:p>
            <a:pPr marL="221742" lvl="0" indent="-177393" defTabSz="886968">
              <a:defRPr sz="1800">
                <a:solidFill>
                  <a:srgbClr val="000000"/>
                </a:solidFill>
                <a:uFillTx/>
              </a:defRPr>
            </a:pPr>
            <a:r>
              <a:rPr sz="1940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hlinkClick r:id="rId2"/>
              </a:rPr>
              <a:t>http://maven.apache.org/guides/introduction/introduction-to-the-lifecycle.html</a:t>
            </a:r>
          </a:p>
        </p:txBody>
      </p:sp>
      <p:sp>
        <p:nvSpPr>
          <p:cNvPr id="136" name="Shape 136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27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xfrm>
            <a:off x="914399" y="146500"/>
            <a:ext cx="7315201" cy="1154098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Maven:  Another Look</a:t>
            </a:r>
          </a:p>
        </p:txBody>
      </p:sp>
      <p:sp>
        <p:nvSpPr>
          <p:cNvPr id="139" name="Shape 139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28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  <p:graphicFrame>
        <p:nvGraphicFramePr>
          <p:cNvPr id="140" name="Table 140"/>
          <p:cNvGraphicFramePr/>
          <p:nvPr/>
        </p:nvGraphicFramePr>
        <p:xfrm>
          <a:off x="330200" y="1562100"/>
          <a:ext cx="5878463" cy="5092700"/>
        </p:xfrm>
        <a:graphic>
          <a:graphicData uri="http://schemas.openxmlformats.org/drawingml/2006/table">
            <a:tbl>
              <a:tblPr bandRow="1">
                <a:tableStyleId>{8F44A2F1-9E1F-4B54-A3A2-5F16C0AD49E2}</a:tableStyleId>
              </a:tblPr>
              <a:tblGrid>
                <a:gridCol w="1955254"/>
                <a:gridCol w="1955254"/>
                <a:gridCol w="1955254"/>
              </a:tblGrid>
              <a:tr h="461818">
                <a:tc gridSpan="3">
                  <a:txBody>
                    <a:bodyPr/>
                    <a:lstStyle/>
                    <a:p>
                      <a:pPr lvl="0" algn="ctr" defTabSz="914400">
                        <a:tabLst>
                          <a:tab pos="914400" algn="l"/>
                        </a:tabLst>
                        <a:defRPr sz="1800">
                          <a:uFillTx/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sym typeface="Arial"/>
                        </a:rPr>
                        <a:t>Lifecycles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959FA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61818">
                <a:tc>
                  <a:txBody>
                    <a:bodyPr/>
                    <a:lstStyle/>
                    <a:p>
                      <a:pPr lvl="0" algn="ctr" defTabSz="914400">
                        <a:tabLst>
                          <a:tab pos="914400" algn="l"/>
                        </a:tabLst>
                        <a:defRPr sz="1800">
                          <a:uFillTx/>
                        </a:defRPr>
                      </a:pPr>
                      <a:r>
                        <a:rPr sz="1300" b="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sym typeface="Arial"/>
                        </a:rPr>
                        <a:t>default</a:t>
                      </a:r>
                    </a:p>
                  </a:txBody>
                  <a:tcPr marL="50800" marR="50800" marT="50800" marB="50800" anchor="ctr" horzOverflow="overflow">
                    <a:lnB w="38100">
                      <a:solidFill>
                        <a:srgbClr val="FFFFFF"/>
                      </a:solidFill>
                      <a:round/>
                    </a:lnB>
                    <a:solidFill>
                      <a:srgbClr val="959FA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tabLst>
                          <a:tab pos="914400" algn="l"/>
                        </a:tabLst>
                        <a:defRPr sz="1800">
                          <a:uFillTx/>
                        </a:defRPr>
                      </a:pPr>
                      <a:r>
                        <a:rPr sz="1300" b="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sym typeface="Arial"/>
                        </a:rPr>
                        <a:t>clean</a:t>
                      </a:r>
                    </a:p>
                  </a:txBody>
                  <a:tcPr marL="50800" marR="50800" marT="50800" marB="50800" anchor="ctr" horzOverflow="overflow">
                    <a:lnB w="38100">
                      <a:solidFill>
                        <a:srgbClr val="FFFFFF"/>
                      </a:solidFill>
                      <a:round/>
                    </a:lnB>
                    <a:solidFill>
                      <a:srgbClr val="959FA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defTabSz="914400">
                        <a:tabLst>
                          <a:tab pos="914400" algn="l"/>
                        </a:tabLst>
                        <a:defRPr sz="1800">
                          <a:uFillTx/>
                        </a:defRPr>
                      </a:pPr>
                      <a:r>
                        <a:rPr sz="1300" b="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sym typeface="Arial"/>
                        </a:rPr>
                        <a:t>site</a:t>
                      </a:r>
                    </a:p>
                  </a:txBody>
                  <a:tcPr marL="50800" marR="50800" marT="50800" marB="50800" anchor="ctr" horzOverflow="overflow">
                    <a:lnB w="38100">
                      <a:solidFill>
                        <a:srgbClr val="FFFFFF"/>
                      </a:solidFill>
                      <a:round/>
                    </a:lnB>
                    <a:solidFill>
                      <a:srgbClr val="959FAB"/>
                    </a:solidFill>
                  </a:tcPr>
                </a:tc>
              </a:tr>
              <a:tr h="461818"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800">
                          <a:uFillTx/>
                        </a:defRPr>
                      </a:pPr>
                      <a:r>
                        <a:rPr sz="1300">
                          <a:uFill>
                            <a:solidFill/>
                          </a:uFill>
                          <a:sym typeface="Arial"/>
                        </a:rPr>
                        <a:t>Phase:  process-resources</a:t>
                      </a:r>
                    </a:p>
                  </a:txBody>
                  <a:tcPr marL="50800" marR="50800" marT="50800" marB="50800" anchor="ctr" horzOverflow="overflow">
                    <a:lnT w="38100">
                      <a:solidFill>
                        <a:srgbClr val="FFFFFF"/>
                      </a:solidFill>
                      <a:round/>
                    </a:lnT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300">
                          <a:uFill>
                            <a:solidFill>
                              <a:srgbClr val="000000"/>
                            </a:solidFill>
                          </a:uFill>
                          <a:sym typeface="Arial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T w="38100">
                      <a:solidFill>
                        <a:srgbClr val="FFFFFF"/>
                      </a:solidFill>
                      <a:round/>
                    </a:lnT>
                  </a:tcPr>
                </a:tc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300">
                          <a:uFill>
                            <a:solidFill>
                              <a:srgbClr val="000000"/>
                            </a:solidFill>
                          </a:uFill>
                          <a:sym typeface="Arial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T w="38100">
                      <a:solidFill>
                        <a:srgbClr val="FFFFFF"/>
                      </a:solidFill>
                      <a:round/>
                    </a:lnT>
                  </a:tcPr>
                </a:tc>
              </a:tr>
              <a:tr h="461818"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800">
                          <a:uFillTx/>
                        </a:defRPr>
                      </a:pPr>
                      <a:r>
                        <a:rPr sz="1300">
                          <a:uFill>
                            <a:solidFill/>
                          </a:uFill>
                          <a:sym typeface="Arial"/>
                        </a:rPr>
                        <a:t>Phase:  compile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300">
                          <a:uFill>
                            <a:solidFill>
                              <a:srgbClr val="000000"/>
                            </a:solidFill>
                          </a:uFill>
                          <a:sym typeface="Arial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300">
                          <a:uFill>
                            <a:solidFill>
                              <a:srgbClr val="000000"/>
                            </a:solidFill>
                          </a:uFill>
                          <a:sym typeface="Arial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</a:tr>
              <a:tr h="461818"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800">
                          <a:uFillTx/>
                        </a:defRPr>
                      </a:pPr>
                      <a:r>
                        <a:rPr sz="1300">
                          <a:uFill>
                            <a:solidFill/>
                          </a:uFill>
                          <a:sym typeface="Arial"/>
                        </a:rPr>
                        <a:t>Phase:  process-test-resources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300">
                          <a:uFill>
                            <a:solidFill>
                              <a:srgbClr val="000000"/>
                            </a:solidFill>
                          </a:uFill>
                          <a:sym typeface="Arial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300">
                          <a:uFill>
                            <a:solidFill>
                              <a:srgbClr val="000000"/>
                            </a:solidFill>
                          </a:uFill>
                          <a:sym typeface="Arial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</a:tr>
              <a:tr h="461818"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800">
                          <a:uFillTx/>
                        </a:defRPr>
                      </a:pPr>
                      <a:r>
                        <a:rPr sz="1300">
                          <a:uFill>
                            <a:solidFill/>
                          </a:uFill>
                          <a:sym typeface="Arial"/>
                        </a:rPr>
                        <a:t>Phase:  test-compile	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300">
                          <a:uFill>
                            <a:solidFill>
                              <a:srgbClr val="000000"/>
                            </a:solidFill>
                          </a:uFill>
                          <a:sym typeface="Arial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300">
                          <a:uFill>
                            <a:solidFill>
                              <a:srgbClr val="000000"/>
                            </a:solidFill>
                          </a:uFill>
                          <a:sym typeface="Arial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</a:tr>
              <a:tr h="461818"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800">
                          <a:uFillTx/>
                        </a:defRPr>
                      </a:pPr>
                      <a:r>
                        <a:rPr sz="1300">
                          <a:uFill>
                            <a:solidFill/>
                          </a:uFill>
                          <a:sym typeface="Arial"/>
                        </a:rPr>
                        <a:t>Phase:  test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300">
                          <a:uFill>
                            <a:solidFill>
                              <a:srgbClr val="000000"/>
                            </a:solidFill>
                          </a:uFill>
                          <a:sym typeface="Arial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300">
                          <a:uFill>
                            <a:solidFill>
                              <a:srgbClr val="000000"/>
                            </a:solidFill>
                          </a:uFill>
                          <a:sym typeface="Arial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</a:tr>
              <a:tr h="461818"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800">
                          <a:uFillTx/>
                        </a:defRPr>
                      </a:pPr>
                      <a:r>
                        <a:rPr sz="1300">
                          <a:uFill>
                            <a:solidFill/>
                          </a:uFill>
                          <a:sym typeface="Arial"/>
                        </a:rPr>
                        <a:t>Phase:  package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300">
                          <a:uFill>
                            <a:solidFill>
                              <a:srgbClr val="000000"/>
                            </a:solidFill>
                          </a:uFill>
                          <a:sym typeface="Arial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300">
                          <a:uFill>
                            <a:solidFill>
                              <a:srgbClr val="000000"/>
                            </a:solidFill>
                          </a:uFill>
                          <a:sym typeface="Arial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</a:tr>
              <a:tr h="461818"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800">
                          <a:uFillTx/>
                        </a:defRPr>
                      </a:pPr>
                      <a:r>
                        <a:rPr sz="1300">
                          <a:uFill>
                            <a:solidFill/>
                          </a:uFill>
                          <a:sym typeface="Arial"/>
                        </a:rPr>
                        <a:t>Phase:  integration-test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300">
                          <a:uFill>
                            <a:solidFill>
                              <a:srgbClr val="000000"/>
                            </a:solidFill>
                          </a:uFill>
                          <a:sym typeface="Arial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300">
                          <a:uFill>
                            <a:solidFill>
                              <a:srgbClr val="000000"/>
                            </a:solidFill>
                          </a:uFill>
                          <a:sym typeface="Arial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</a:tr>
              <a:tr h="461818"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800">
                          <a:uFillTx/>
                        </a:defRPr>
                      </a:pPr>
                      <a:r>
                        <a:rPr sz="1300">
                          <a:uFill>
                            <a:solidFill/>
                          </a:uFill>
                          <a:sym typeface="Arial"/>
                        </a:rPr>
                        <a:t>Phase:  install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300">
                          <a:uFill>
                            <a:solidFill>
                              <a:srgbClr val="000000"/>
                            </a:solidFill>
                          </a:uFill>
                          <a:sym typeface="Arial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300">
                          <a:uFill>
                            <a:solidFill>
                              <a:srgbClr val="000000"/>
                            </a:solidFill>
                          </a:uFill>
                          <a:sym typeface="Arial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</a:tr>
              <a:tr h="461818"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800">
                          <a:uFillTx/>
                        </a:defRPr>
                      </a:pPr>
                      <a:r>
                        <a:rPr sz="1300">
                          <a:uFill>
                            <a:solidFill/>
                          </a:uFill>
                          <a:sym typeface="Arial"/>
                        </a:rPr>
                        <a:t>Phase:  deploy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300">
                          <a:uFill>
                            <a:solidFill>
                              <a:srgbClr val="000000"/>
                            </a:solidFill>
                          </a:uFill>
                          <a:sym typeface="Arial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300">
                          <a:uFill>
                            <a:solidFill>
                              <a:srgbClr val="000000"/>
                            </a:solidFill>
                          </a:uFill>
                          <a:sym typeface="Arial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</a:tr>
            </a:tbl>
          </a:graphicData>
        </a:graphic>
      </p:graphicFrame>
      <p:graphicFrame>
        <p:nvGraphicFramePr>
          <p:cNvPr id="141" name="Table 141"/>
          <p:cNvGraphicFramePr/>
          <p:nvPr/>
        </p:nvGraphicFramePr>
        <p:xfrm>
          <a:off x="6400800" y="1530350"/>
          <a:ext cx="2511128" cy="5105400"/>
        </p:xfrm>
        <a:graphic>
          <a:graphicData uri="http://schemas.openxmlformats.org/drawingml/2006/table">
            <a:tbl>
              <a:tblPr firstRow="1" bandRow="1">
                <a:tableStyleId>{8F44A2F1-9E1F-4B54-A3A2-5F16C0AD49E2}</a:tableStyleId>
              </a:tblPr>
              <a:tblGrid>
                <a:gridCol w="2498427"/>
              </a:tblGrid>
              <a:tr h="565855">
                <a:tc>
                  <a:txBody>
                    <a:bodyPr/>
                    <a:lstStyle/>
                    <a:p>
                      <a:pPr lvl="0" algn="ctr" defTabSz="914400">
                        <a:tabLst>
                          <a:tab pos="914400" algn="l"/>
                        </a:tabLst>
                        <a:defRPr sz="1800" b="0">
                          <a:solidFill>
                            <a:srgbClr val="000000"/>
                          </a:solidFill>
                          <a:uFillTx/>
                        </a:defRPr>
                      </a:pPr>
                      <a:r>
                        <a:rPr sz="1700" b="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sym typeface="Arial"/>
                        </a:rPr>
                        <a:t>Plugin:Goal Examples</a:t>
                      </a:r>
                    </a:p>
                  </a:txBody>
                  <a:tcPr marL="50800" marR="50800" marT="50800" marB="50800" anchor="ctr" horzOverflow="overflow"/>
                </a:tc>
              </a:tr>
              <a:tr h="565855"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  <a:sym typeface="Arial"/>
                        </a:rPr>
                        <a:t>scm:checkout</a:t>
                      </a:r>
                    </a:p>
                  </a:txBody>
                  <a:tcPr marL="50800" marR="50800" marT="50800" marB="50800" anchor="ctr" horzOverflow="overflow"/>
                </a:tc>
              </a:tr>
              <a:tr h="565855"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  <a:sym typeface="Arial"/>
                        </a:rPr>
                        <a:t>compiler:compile</a:t>
                      </a:r>
                    </a:p>
                  </a:txBody>
                  <a:tcPr marL="50800" marR="50800" marT="50800" marB="50800" anchor="ctr" horzOverflow="overflow"/>
                </a:tc>
              </a:tr>
              <a:tr h="565855"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  <a:sym typeface="Arial"/>
                        </a:rPr>
                        <a:t>compiler:testCompile</a:t>
                      </a:r>
                    </a:p>
                  </a:txBody>
                  <a:tcPr marL="50800" marR="50800" marT="50800" marB="50800" anchor="ctr" horzOverflow="overflow"/>
                </a:tc>
              </a:tr>
              <a:tr h="565855"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800">
                          <a:uFill>
                            <a:solidFill>
                              <a:srgbClr val="000000"/>
                            </a:solidFill>
                          </a:uFill>
                          <a:sym typeface="Arial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</a:tr>
              <a:tr h="565855"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  <a:sym typeface="Arial"/>
                        </a:rPr>
                        <a:t>surefire:test</a:t>
                      </a:r>
                    </a:p>
                  </a:txBody>
                  <a:tcPr marL="50800" marR="50800" marT="50800" marB="50800" anchor="ctr" horzOverflow="overflow"/>
                </a:tc>
              </a:tr>
              <a:tr h="565855"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  <a:sym typeface="Arial"/>
                        </a:rPr>
                        <a:t>javadoc:javadoc</a:t>
                      </a:r>
                    </a:p>
                  </a:txBody>
                  <a:tcPr marL="50800" marR="50800" marT="50800" marB="50800" anchor="ctr" horzOverflow="overflow"/>
                </a:tc>
              </a:tr>
              <a:tr h="565855"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  <a:sym typeface="Arial"/>
                        </a:rPr>
                        <a:t>javadoc:jar</a:t>
                      </a:r>
                    </a:p>
                  </a:txBody>
                  <a:tcPr marL="50800" marR="50800" marT="50800" marB="50800" anchor="ctr" horzOverflow="overflow"/>
                </a:tc>
              </a:tr>
              <a:tr h="565855">
                <a:tc>
                  <a:txBody>
                    <a:bodyPr/>
                    <a:lstStyle/>
                    <a:p>
                      <a:pPr lvl="0" algn="l" defTabSz="914400">
                        <a:tabLst>
                          <a:tab pos="914400" algn="l"/>
                        </a:tabLst>
                        <a:defRPr sz="1800">
                          <a:uFillTx/>
                        </a:defRPr>
                      </a:pPr>
                      <a:r>
                        <a:rPr>
                          <a:uFill>
                            <a:solidFill/>
                          </a:uFill>
                          <a:sym typeface="Arial"/>
                        </a:rPr>
                        <a:t>deploy:deploy</a:t>
                      </a:r>
                    </a:p>
                  </a:txBody>
                  <a:tcPr marL="50800" marR="50800" marT="50800" marB="50800" anchor="ctr" horzOverflow="overflow"/>
                </a:tc>
              </a:tr>
            </a:tbl>
          </a:graphicData>
        </a:graphic>
      </p:graphicFrame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Maven: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Packaging</a:t>
            </a:r>
          </a:p>
        </p:txBody>
      </p:sp>
      <p:sp>
        <p:nvSpPr>
          <p:cNvPr id="144" name="Shape 14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Define’s your project’s target packaging (e.g. pom, jar, war…)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Definition appears in your POM.xml file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E.g. </a:t>
            </a: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"/>
                <a:ea typeface="Courier"/>
                <a:cs typeface="Courier"/>
                <a:sym typeface="Courier"/>
              </a:rPr>
              <a:t>&lt;packaging&gt;war&lt;/packaging&gt;</a:t>
            </a:r>
            <a:endParaRPr sz="2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The default is </a:t>
            </a: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ourier"/>
                <a:ea typeface="Courier"/>
                <a:cs typeface="Courier"/>
                <a:sym typeface="Courier"/>
              </a:rPr>
              <a:t>jar</a:t>
            </a: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(The build will construct a jar file)</a:t>
            </a:r>
            <a:endParaRPr sz="200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ourier"/>
              <a:ea typeface="Courier"/>
              <a:cs typeface="Courier"/>
              <a:sym typeface="Courier"/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The packaging defines a default list of goals for each lifecycle phase</a:t>
            </a:r>
          </a:p>
        </p:txBody>
      </p:sp>
      <p:sp>
        <p:nvSpPr>
          <p:cNvPr id="145" name="Shape 145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29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Large-Scale Development</a:t>
            </a:r>
          </a:p>
        </p:txBody>
      </p:sp>
      <p:sp>
        <p:nvSpPr>
          <p:cNvPr id="39" name="Shape 39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538145" cy="3539528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Multiple teams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Source code management system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Legacy code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My private builds (e.g. Eclipse) not shared with other developers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The project’s Build Server builds and tests the official bits</a:t>
            </a:r>
          </a:p>
        </p:txBody>
      </p:sp>
      <p:sp>
        <p:nvSpPr>
          <p:cNvPr id="40" name="Shape 40"/>
          <p:cNvSpPr>
            <a:spLocks noGrp="1"/>
          </p:cNvSpPr>
          <p:nvPr>
            <p:ph type="sldNum" sz="quarter" idx="2"/>
          </p:nvPr>
        </p:nvSpPr>
        <p:spPr>
          <a:xfrm>
            <a:off x="8081960" y="599041"/>
            <a:ext cx="173658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3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/>
          </p:cNvSpPr>
          <p:nvPr>
            <p:ph type="title"/>
          </p:nvPr>
        </p:nvSpPr>
        <p:spPr>
          <a:xfrm>
            <a:off x="914399" y="1557415"/>
            <a:ext cx="7315201" cy="1154098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Maven: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Plugin Goals</a:t>
            </a:r>
          </a:p>
        </p:txBody>
      </p:sp>
      <p:sp>
        <p:nvSpPr>
          <p:cNvPr id="148" name="Shape 14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A phase is responsible for a step/stage in a lifecycle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Packaging binds goals to phases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These goals determine what a phase actually does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Each phase may have (“bind”) multiple goals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A phase having no bound goals won’t execute in the build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A goal may be bound to more than one phase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Goals are defined in plugins</a:t>
            </a:r>
          </a:p>
        </p:txBody>
      </p:sp>
      <p:sp>
        <p:nvSpPr>
          <p:cNvPr id="149" name="Shape 149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30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/>
          </p:cNvSpPr>
          <p:nvPr>
            <p:ph type="title"/>
          </p:nvPr>
        </p:nvSpPr>
        <p:spPr>
          <a:xfrm>
            <a:off x="914399" y="554115"/>
            <a:ext cx="7315201" cy="1154098"/>
          </a:xfrm>
          <a:prstGeom prst="rect">
            <a:avLst/>
          </a:prstGeom>
        </p:spPr>
        <p:txBody>
          <a:bodyPr anchor="ctr"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Maven: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Standard Project Folder Layout</a:t>
            </a:r>
          </a:p>
        </p:txBody>
      </p:sp>
      <p:sp>
        <p:nvSpPr>
          <p:cNvPr id="152" name="Shape 152"/>
          <p:cNvSpPr>
            <a:spLocks noGrp="1"/>
          </p:cNvSpPr>
          <p:nvPr>
            <p:ph type="body" idx="1"/>
          </p:nvPr>
        </p:nvSpPr>
        <p:spPr>
          <a:xfrm>
            <a:off x="914400" y="1786773"/>
            <a:ext cx="7315200" cy="4522588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Different than the standard Eclipse project folder layout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src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main:  The product under development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java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resources:  Copied to target (product files, databases, etc)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test:  Tests exercising this product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java</a:t>
            </a:r>
          </a:p>
          <a:p>
            <a:pPr lvl="2">
              <a:defRPr sz="1800">
                <a:solidFill>
                  <a:srgbClr val="000000"/>
                </a:solidFill>
                <a:uFillTx/>
              </a:defRPr>
            </a:pPr>
            <a:r>
              <a:rPr sz="16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resources:  Copied to target (test files, databases, etc)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target:  Output of the build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pom.xml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README.txt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NOTICE.txt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LICENSE.txt</a:t>
            </a:r>
          </a:p>
        </p:txBody>
      </p:sp>
      <p:sp>
        <p:nvSpPr>
          <p:cNvPr id="153" name="Shape 153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31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Maven:  Dependencies</a:t>
            </a:r>
          </a:p>
        </p:txBody>
      </p:sp>
      <p:sp>
        <p:nvSpPr>
          <p:cNvPr id="156" name="Shape 15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Really large products consist of multiple Maven projects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Dependencies between these are common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Maven ensures dependent projects build/test successfully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A project’s POM.xml file has a &lt;dependencies&gt; section</a:t>
            </a:r>
          </a:p>
        </p:txBody>
      </p:sp>
      <p:sp>
        <p:nvSpPr>
          <p:cNvPr id="157" name="Shape 157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32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40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Getting Started with Maven</a:t>
            </a:r>
          </a:p>
        </p:txBody>
      </p:sp>
      <p:sp>
        <p:nvSpPr>
          <p:cNvPr id="160" name="Shape 16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Maven already installed on onyx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Home systems:  </a:t>
            </a:r>
            <a:r>
              <a:rPr sz="2000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hlinkClick r:id="rId2"/>
              </a:rPr>
              <a:t>http://maven.apache.org</a:t>
            </a:r>
            <a:endParaRPr sz="2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Introduction:  </a:t>
            </a:r>
            <a:r>
              <a:rPr sz="2000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hlinkClick r:id="rId3"/>
              </a:rPr>
              <a:t>http://maven.apache.org/guides/getting-started/maven-in-five-minutes</a:t>
            </a:r>
            <a:endParaRPr sz="2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Documentation:  </a:t>
            </a:r>
            <a:r>
              <a:rPr sz="2000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hlinkClick r:id="rId4"/>
              </a:rPr>
              <a:t>http://maven.apache.org/guides/getting-started/index.html</a:t>
            </a:r>
            <a:endParaRPr sz="20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Eclipse Integration:  </a:t>
            </a:r>
            <a:r>
              <a:rPr sz="2000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hlinkClick r:id="rId5"/>
              </a:rPr>
              <a:t>http://www.eclipse.org/m2e</a:t>
            </a: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Eclipse Integration</a:t>
            </a:r>
          </a:p>
        </p:txBody>
      </p:sp>
      <p:sp>
        <p:nvSpPr>
          <p:cNvPr id="161" name="Shape 161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33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Maven: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Example Commands</a:t>
            </a:r>
          </a:p>
        </p:txBody>
      </p:sp>
      <p:sp>
        <p:nvSpPr>
          <p:cNvPr id="164" name="Shape 16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mvn test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Check-out the sources, compile and run the default life-cycle’s unit-level tests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mvn integration-test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All of mvm test plus run the default lifecycle’s integration tests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mvn deploy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Use default lifecycle to build, test everything, and release for others to use</a:t>
            </a:r>
          </a:p>
        </p:txBody>
      </p:sp>
      <p:sp>
        <p:nvSpPr>
          <p:cNvPr id="165" name="Shape 165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34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Maven: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What Controls the Build?</a:t>
            </a:r>
          </a:p>
        </p:txBody>
      </p:sp>
      <p:sp>
        <p:nvSpPr>
          <p:cNvPr id="168" name="Shape 16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Every project has a Project Object Model (POM) file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Is an XML file conforming to the maven schema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Resides in project’s root folder and called, pom.xml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hlinkClick r:id="rId2"/>
              </a:rPr>
              <a:t>http://maven.apache.org/pom.html</a:t>
            </a:r>
          </a:p>
        </p:txBody>
      </p:sp>
      <p:sp>
        <p:nvSpPr>
          <p:cNvPr id="169" name="Shape 169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35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Maven: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The POM File</a:t>
            </a:r>
          </a:p>
        </p:txBody>
      </p:sp>
      <p:sp>
        <p:nvSpPr>
          <p:cNvPr id="172" name="Shape 17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Defines who builds what (project components) where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Note that the Build Lifecycle defines when and how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Inheritance relationship (parent and child POM)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All POM files inherit from a Super POM</a:t>
            </a:r>
          </a:p>
        </p:txBody>
      </p:sp>
      <p:sp>
        <p:nvSpPr>
          <p:cNvPr id="173" name="Shape 173"/>
          <p:cNvSpPr>
            <a:spLocks noGrp="1"/>
          </p:cNvSpPr>
          <p:nvPr>
            <p:ph type="sldNum" sz="quarter" idx="2"/>
          </p:nvPr>
        </p:nvSpPr>
        <p:spPr>
          <a:xfrm>
            <a:off x="7997202" y="599041"/>
            <a:ext cx="258416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36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786384">
              <a:defRPr sz="1800">
                <a:solidFill>
                  <a:srgbClr val="000000"/>
                </a:solidFill>
                <a:uFillTx/>
              </a:defRPr>
            </a:pPr>
            <a:r>
              <a:rPr sz="344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Commercial Software Tooling Needs:</a:t>
            </a:r>
          </a:p>
          <a:p>
            <a:pPr lvl="0" defTabSz="786384">
              <a:defRPr sz="1800">
                <a:solidFill>
                  <a:srgbClr val="000000"/>
                </a:solidFill>
                <a:uFillTx/>
              </a:defRPr>
            </a:pPr>
            <a:r>
              <a:rPr sz="344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Really Effective Test Coverage</a:t>
            </a:r>
          </a:p>
        </p:txBody>
      </p:sp>
      <p:sp>
        <p:nvSpPr>
          <p:cNvPr id="43" name="Shape 4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Coverage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Unit-level Tests with strong coverage of the product classes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Integration Tests verify all our classes work together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The tests reveal more than does-my-code-work-as-I-expect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Tests notify me when my changes break the legacy code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Tests notify us when my changes don’t work with your changes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 u="sng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Much</a:t>
            </a: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 more than “does my new test work with my new code?”</a:t>
            </a:r>
          </a:p>
        </p:txBody>
      </p:sp>
      <p:sp>
        <p:nvSpPr>
          <p:cNvPr id="44" name="Shape 44"/>
          <p:cNvSpPr>
            <a:spLocks noGrp="1"/>
          </p:cNvSpPr>
          <p:nvPr>
            <p:ph type="sldNum" sz="quarter" idx="2"/>
          </p:nvPr>
        </p:nvSpPr>
        <p:spPr>
          <a:xfrm>
            <a:off x="8081960" y="599041"/>
            <a:ext cx="173658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4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868680">
              <a:defRPr sz="3800"/>
            </a:lvl1pPr>
          </a:lstStyle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Commercial Software Tooling Needs:  Large Scale Integration</a:t>
            </a:r>
          </a:p>
        </p:txBody>
      </p:sp>
      <p:sp>
        <p:nvSpPr>
          <p:cNvPr id="47" name="Shape 4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Need to know what breaks as soon as possible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The longer a defect lives, the more expensive it is to remove</a:t>
            </a:r>
          </a:p>
          <a:p>
            <a:pPr lvl="1">
              <a:defRPr>
                <a:solidFill>
                  <a:srgbClr val="000000"/>
                </a:solidFill>
                <a:uFillTx/>
              </a:defRPr>
            </a:pPr>
            <a:r>
              <a:rPr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Other changes begin to depend upon the defective code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Solution:  Continuous build systems</a:t>
            </a:r>
          </a:p>
        </p:txBody>
      </p:sp>
      <p:sp>
        <p:nvSpPr>
          <p:cNvPr id="48" name="Shape 48"/>
          <p:cNvSpPr>
            <a:spLocks noGrp="1"/>
          </p:cNvSpPr>
          <p:nvPr>
            <p:ph type="sldNum" sz="quarter" idx="2"/>
          </p:nvPr>
        </p:nvSpPr>
        <p:spPr>
          <a:xfrm>
            <a:off x="8081960" y="599041"/>
            <a:ext cx="173658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5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Software Tools: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Categories</a:t>
            </a:r>
          </a:p>
        </p:txBody>
      </p:sp>
      <p:sp>
        <p:nvSpPr>
          <p:cNvPr id="51" name="Shape 5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Project Management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Analysis and Design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Version Control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Programming 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Static Analysis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Unit-Level Testing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Defect Tracking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Build Automation</a:t>
            </a:r>
          </a:p>
        </p:txBody>
      </p:sp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xfrm>
            <a:off x="8081960" y="599041"/>
            <a:ext cx="173658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6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Software Tools: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Project Management</a:t>
            </a:r>
          </a:p>
        </p:txBody>
      </p:sp>
      <p:sp>
        <p:nvSpPr>
          <p:cNvPr id="55" name="Shape 55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811443" cy="3539528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XPlanner:  SCRUM Project Management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Microsoft Project:  Waterfall Project Management using GANTT</a:t>
            </a:r>
          </a:p>
        </p:txBody>
      </p:sp>
      <p:sp>
        <p:nvSpPr>
          <p:cNvPr id="56" name="Shape 56"/>
          <p:cNvSpPr>
            <a:spLocks noGrp="1"/>
          </p:cNvSpPr>
          <p:nvPr>
            <p:ph type="sldNum" sz="quarter" idx="2"/>
          </p:nvPr>
        </p:nvSpPr>
        <p:spPr>
          <a:xfrm>
            <a:off x="8081960" y="599041"/>
            <a:ext cx="173658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7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Software Tools: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Analysis and Design</a:t>
            </a:r>
          </a:p>
        </p:txBody>
      </p:sp>
      <p:sp>
        <p:nvSpPr>
          <p:cNvPr id="59" name="Shape 5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XPlanner:  Stories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ArgoUML:  UML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Enterprise Architect:  UML (Very complete)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Object Aid:  UML Class and Sequence Diagrams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CRC Cards:  Test a design</a:t>
            </a:r>
          </a:p>
        </p:txBody>
      </p:sp>
      <p:sp>
        <p:nvSpPr>
          <p:cNvPr id="60" name="Shape 60"/>
          <p:cNvSpPr>
            <a:spLocks noGrp="1"/>
          </p:cNvSpPr>
          <p:nvPr>
            <p:ph type="sldNum" sz="quarter" idx="2"/>
          </p:nvPr>
        </p:nvSpPr>
        <p:spPr>
          <a:xfrm>
            <a:off x="8081960" y="599041"/>
            <a:ext cx="173658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8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Software Tools:</a:t>
            </a:r>
          </a:p>
          <a:p>
            <a:pPr lvl="0" defTabSz="868680">
              <a:defRPr sz="1800">
                <a:solidFill>
                  <a:srgbClr val="000000"/>
                </a:solidFill>
                <a:uFillTx/>
              </a:defRPr>
            </a:pPr>
            <a:r>
              <a:rPr sz="3800">
                <a:solidFill>
                  <a:srgbClr val="FF9900"/>
                </a:solidFill>
                <a:uFill>
                  <a:solidFill>
                    <a:srgbClr val="FF9900"/>
                  </a:solidFill>
                </a:uFill>
              </a:rPr>
              <a:t>Version Control</a:t>
            </a:r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Concurrent Versions System (CVS):  Very old, client-server.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Subversion (SVN):  Popular client-server.</a:t>
            </a:r>
          </a:p>
          <a:p>
            <a:pPr lvl="0">
              <a:defRPr sz="1800">
                <a:solidFill>
                  <a:srgbClr val="000000"/>
                </a:solidFill>
                <a:uFillTx/>
              </a:defRPr>
            </a:pPr>
            <a:r>
              <a:rPr sz="20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GIT:  Distributed</a:t>
            </a:r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xfrm>
            <a:off x="8081960" y="599041"/>
            <a:ext cx="173658" cy="24901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>
            <a:normAutofit lnSpcReduction="10000"/>
          </a:bodyPr>
          <a:lstStyle/>
          <a:p>
            <a:pPr lvl="0">
              <a:defRPr sz="1800">
                <a:solidFill>
                  <a:srgbClr val="000000"/>
                </a:solidFill>
                <a:uFillTx/>
              </a:defRPr>
            </a:pPr>
            <a:fld id="{86CB4B4D-7CA3-9044-876B-883B54F8677D}" type="slidenum">
              <a:rPr sz="12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</a:rPr>
              <a:t>9</a:t>
            </a:fld>
            <a:endParaRPr sz="1200">
              <a:solidFill>
                <a:srgbClr val="FFFFFF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>
              <a:solidFill>
                <a:srgbClr val="FFFFFF"/>
              </a:solidFill>
            </a:uFill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FFFFFF"/>
          </a:buClr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>
              <a:solidFill>
                <a:srgbClr val="FFFFFF"/>
              </a:solidFill>
            </a:uFill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1464</Words>
  <Application>Microsoft Office PowerPoint</Application>
  <PresentationFormat>On-screen Show (4:3)</PresentationFormat>
  <Paragraphs>300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Courier</vt:lpstr>
      <vt:lpstr>Lucida Grande</vt:lpstr>
      <vt:lpstr>Arial</vt:lpstr>
      <vt:lpstr>Century Gothic</vt:lpstr>
      <vt:lpstr>Helvetica</vt:lpstr>
      <vt:lpstr>Wingdings</vt:lpstr>
      <vt:lpstr>Wingdings 2</vt:lpstr>
      <vt:lpstr>White</vt:lpstr>
      <vt:lpstr>CS471 Lecture 12</vt:lpstr>
      <vt:lpstr>Commercial Software: Characteristics</vt:lpstr>
      <vt:lpstr>Large-Scale Development</vt:lpstr>
      <vt:lpstr>Commercial Software Tooling Needs: Really Effective Test Coverage</vt:lpstr>
      <vt:lpstr>Commercial Software Tooling Needs:  Large Scale Integration</vt:lpstr>
      <vt:lpstr>Software Tools: Categories</vt:lpstr>
      <vt:lpstr>Software Tools: Project Management</vt:lpstr>
      <vt:lpstr>Software Tools: Analysis and Design</vt:lpstr>
      <vt:lpstr>Software Tools: Version Control</vt:lpstr>
      <vt:lpstr>Software Tools: Programming:  IDEs</vt:lpstr>
      <vt:lpstr>Software Tools: Pair Programming:  Saros</vt:lpstr>
      <vt:lpstr>Software Tools: Static Analysis</vt:lpstr>
      <vt:lpstr>Software Tools: Unit-Level Test Frameworks</vt:lpstr>
      <vt:lpstr>Software Tools: Test Coverage</vt:lpstr>
      <vt:lpstr>Software Tools: Defect Tracking</vt:lpstr>
      <vt:lpstr>Software Tools: Build Automation</vt:lpstr>
      <vt:lpstr>Build Automation: Why?</vt:lpstr>
      <vt:lpstr>Build Automation: Integration</vt:lpstr>
      <vt:lpstr>Hudson Continuous Build Server http://hudson.eclipse.org/hudson</vt:lpstr>
      <vt:lpstr>Some Testing Terminology</vt:lpstr>
      <vt:lpstr>Build Automation: Modern Product Integration</vt:lpstr>
      <vt:lpstr>Continuous Integration</vt:lpstr>
      <vt:lpstr>Build Automation Regression Testing</vt:lpstr>
      <vt:lpstr>Introducing Maven</vt:lpstr>
      <vt:lpstr>Maven Functionality: Largely Delivered by Plugins</vt:lpstr>
      <vt:lpstr>Maven: The Build Lifecycles</vt:lpstr>
      <vt:lpstr>Maven: Default Lifecycle Phases</vt:lpstr>
      <vt:lpstr>Maven:  Another Look</vt:lpstr>
      <vt:lpstr>Maven: Packaging</vt:lpstr>
      <vt:lpstr>Maven: Plugin Goals</vt:lpstr>
      <vt:lpstr>Maven: Standard Project Folder Layout</vt:lpstr>
      <vt:lpstr>Maven:  Dependencies</vt:lpstr>
      <vt:lpstr>Getting Started with Maven</vt:lpstr>
      <vt:lpstr>Maven: Example Commands</vt:lpstr>
      <vt:lpstr>Maven: What Controls the Build?</vt:lpstr>
      <vt:lpstr>Maven: The POM File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CS471 Lecture 12</dc:title>
  <cp:lastModifiedBy>Dianxiang Xu</cp:lastModifiedBy>
  <cp:revision>1</cp:revision>
  <dcterms:modified xsi:type="dcterms:W3CDTF">2014-11-19T18:18:30Z</dcterms:modified>
</cp:coreProperties>
</file>